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735" r:id="rId2"/>
    <p:sldId id="686" r:id="rId3"/>
    <p:sldId id="677" r:id="rId4"/>
    <p:sldId id="696" r:id="rId5"/>
    <p:sldId id="693" r:id="rId6"/>
    <p:sldId id="697" r:id="rId7"/>
    <p:sldId id="698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4" r:id="rId16"/>
    <p:sldId id="743" r:id="rId17"/>
    <p:sldId id="745" r:id="rId18"/>
    <p:sldId id="746" r:id="rId19"/>
    <p:sldId id="695" r:id="rId20"/>
    <p:sldId id="694" r:id="rId21"/>
    <p:sldId id="732" r:id="rId22"/>
    <p:sldId id="690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836" userDrawn="1">
          <p15:clr>
            <a:srgbClr val="A4A3A4"/>
          </p15:clr>
        </p15:guide>
        <p15:guide id="3" pos="6811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8" pos="483" userDrawn="1">
          <p15:clr>
            <a:srgbClr val="A4A3A4"/>
          </p15:clr>
        </p15:guide>
        <p15:guide id="9" orient="horz" pos="4133" userDrawn="1">
          <p15:clr>
            <a:srgbClr val="A4A3A4"/>
          </p15:clr>
        </p15:guide>
        <p15:guide id="12" orient="horz" pos="1049" userDrawn="1">
          <p15:clr>
            <a:srgbClr val="A4A3A4"/>
          </p15:clr>
        </p15:guide>
        <p15:guide id="13" orient="horz" pos="3566" userDrawn="1">
          <p15:clr>
            <a:srgbClr val="A4A3A4"/>
          </p15:clr>
        </p15:guide>
        <p15:guide id="15" pos="3840" userDrawn="1">
          <p15:clr>
            <a:srgbClr val="A4A3A4"/>
          </p15:clr>
        </p15:guide>
        <p15:guide id="16" pos="3568" userDrawn="1">
          <p15:clr>
            <a:srgbClr val="A4A3A4"/>
          </p15:clr>
        </p15:guide>
        <p15:guide id="17" pos="4112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pos="4316" userDrawn="1">
          <p15:clr>
            <a:srgbClr val="A4A3A4"/>
          </p15:clr>
        </p15:guide>
        <p15:guide id="20" pos="6357" userDrawn="1">
          <p15:clr>
            <a:srgbClr val="A4A3A4"/>
          </p15:clr>
        </p15:guide>
        <p15:guide id="21" pos="3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8"/>
    <a:srgbClr val="004376"/>
    <a:srgbClr val="00359E"/>
    <a:srgbClr val="FAFAFA"/>
    <a:srgbClr val="F9F9F9"/>
    <a:srgbClr val="F6F6F6"/>
    <a:srgbClr val="D9D9D9"/>
    <a:srgbClr val="F2F2F2"/>
    <a:srgbClr val="E6E6E6"/>
    <a:srgbClr val="831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4424" autoAdjust="0"/>
  </p:normalViewPr>
  <p:slideViewPr>
    <p:cSldViewPr snapToGrid="0" showGuides="1">
      <p:cViewPr>
        <p:scale>
          <a:sx n="75" d="100"/>
          <a:sy n="75" d="100"/>
        </p:scale>
        <p:origin x="2016" y="954"/>
      </p:cViewPr>
      <p:guideLst>
        <p:guide pos="5836"/>
        <p:guide pos="6811"/>
        <p:guide orient="horz" pos="2976"/>
        <p:guide pos="483"/>
        <p:guide orient="horz" pos="4133"/>
        <p:guide orient="horz" pos="1049"/>
        <p:guide orient="horz" pos="3566"/>
        <p:guide pos="3840"/>
        <p:guide pos="3568"/>
        <p:guide pos="4112"/>
        <p:guide pos="2751"/>
        <p:guide pos="4316"/>
        <p:guide pos="6357"/>
        <p:guide pos="3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2019/3/17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6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471A7-4F07-414E-A883-C11E4C8110C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62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5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62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36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139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24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58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3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1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2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79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18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25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5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13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19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3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9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-10363" y="6414868"/>
            <a:ext cx="12202363" cy="435195"/>
          </a:xfrm>
          <a:custGeom>
            <a:avLst/>
            <a:gdLst>
              <a:gd name="connsiteX0" fmla="*/ 6442848 w 12885696"/>
              <a:gd name="connsiteY0" fmla="*/ 0 h 677930"/>
              <a:gd name="connsiteX1" fmla="*/ 12818477 w 12885696"/>
              <a:gd name="connsiteY1" fmla="*/ 656546 h 677930"/>
              <a:gd name="connsiteX2" fmla="*/ 12885696 w 12885696"/>
              <a:gd name="connsiteY2" fmla="*/ 677930 h 677930"/>
              <a:gd name="connsiteX3" fmla="*/ 0 w 12885696"/>
              <a:gd name="connsiteY3" fmla="*/ 677930 h 677930"/>
              <a:gd name="connsiteX4" fmla="*/ 67219 w 12885696"/>
              <a:gd name="connsiteY4" fmla="*/ 656546 h 677930"/>
              <a:gd name="connsiteX5" fmla="*/ 6442848 w 12885696"/>
              <a:gd name="connsiteY5" fmla="*/ 0 h 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5696" h="677930">
                <a:moveTo>
                  <a:pt x="6442848" y="0"/>
                </a:moveTo>
                <a:cubicBezTo>
                  <a:pt x="9144779" y="0"/>
                  <a:pt x="11510983" y="262931"/>
                  <a:pt x="12818477" y="656546"/>
                </a:cubicBezTo>
                <a:lnTo>
                  <a:pt x="12885696" y="677930"/>
                </a:lnTo>
                <a:lnTo>
                  <a:pt x="0" y="677930"/>
                </a:lnTo>
                <a:lnTo>
                  <a:pt x="67219" y="656546"/>
                </a:lnTo>
                <a:cubicBezTo>
                  <a:pt x="1374713" y="262931"/>
                  <a:pt x="3740917" y="0"/>
                  <a:pt x="64428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31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5"/>
          <p:cNvSpPr txBox="1"/>
          <p:nvPr userDrawn="1"/>
        </p:nvSpPr>
        <p:spPr>
          <a:xfrm>
            <a:off x="11707676" y="6479202"/>
            <a:ext cx="396009" cy="284675"/>
          </a:xfrm>
          <a:prstGeom prst="rect">
            <a:avLst/>
          </a:prstGeom>
          <a:noFill/>
        </p:spPr>
        <p:txBody>
          <a:bodyPr wrap="square" lIns="68562" tIns="34281" rIns="68562" bIns="34281" rtlCol="0" anchor="ctr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flipH="1">
            <a:off x="274490" y="423071"/>
            <a:ext cx="496568" cy="557564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flipH="1">
            <a:off x="425940" y="300119"/>
            <a:ext cx="496568" cy="44384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 flipH="1">
            <a:off x="11707674" y="6449058"/>
            <a:ext cx="396009" cy="343781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4DBB-1429-4F3E-9FF1-7F51942B8A69}" type="datetimeFigureOut">
              <a:rPr lang="zh-CN" altLang="en-US" smtClean="0"/>
              <a:t>2019/3/17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EDA19-2E23-4955-8178-4E72EE97B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3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pPr/>
              <a:t>2019/3/17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3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流程图: 过程 6"/>
          <p:cNvSpPr/>
          <p:nvPr>
            <p:custDataLst>
              <p:tags r:id="rId1"/>
            </p:custDataLst>
          </p:nvPr>
        </p:nvSpPr>
        <p:spPr>
          <a:xfrm>
            <a:off x="4223548" y="1268760"/>
            <a:ext cx="7968452" cy="432048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034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034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34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2034" y="0"/>
                </a:lnTo>
                <a:close/>
              </a:path>
            </a:pathLst>
          </a:custGeom>
          <a:blipFill dpi="0" rotWithShape="1">
            <a:blip r:embed="rId13"/>
            <a:srcRect/>
            <a:tile tx="-196850" ty="-6032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8"/>
          <p:cNvSpPr/>
          <p:nvPr>
            <p:custDataLst>
              <p:tags r:id="rId2"/>
            </p:custDataLst>
          </p:nvPr>
        </p:nvSpPr>
        <p:spPr>
          <a:xfrm>
            <a:off x="0" y="1556792"/>
            <a:ext cx="6985685" cy="3744416"/>
          </a:xfrm>
          <a:custGeom>
            <a:avLst/>
            <a:gdLst>
              <a:gd name="connsiteX0" fmla="*/ 0 w 6984776"/>
              <a:gd name="connsiteY0" fmla="*/ 0 h 3744416"/>
              <a:gd name="connsiteX1" fmla="*/ 6984776 w 6984776"/>
              <a:gd name="connsiteY1" fmla="*/ 0 h 3744416"/>
              <a:gd name="connsiteX2" fmla="*/ 6984776 w 6984776"/>
              <a:gd name="connsiteY2" fmla="*/ 3744416 h 3744416"/>
              <a:gd name="connsiteX3" fmla="*/ 0 w 6984776"/>
              <a:gd name="connsiteY3" fmla="*/ 3744416 h 3744416"/>
              <a:gd name="connsiteX4" fmla="*/ 0 w 6984776"/>
              <a:gd name="connsiteY4" fmla="*/ 0 h 3744416"/>
              <a:gd name="connsiteX0" fmla="*/ 0 w 6984776"/>
              <a:gd name="connsiteY0" fmla="*/ 0 h 3744416"/>
              <a:gd name="connsiteX1" fmla="*/ 6984776 w 6984776"/>
              <a:gd name="connsiteY1" fmla="*/ 0 h 3744416"/>
              <a:gd name="connsiteX2" fmla="*/ 5607389 w 6984776"/>
              <a:gd name="connsiteY2" fmla="*/ 3744416 h 3744416"/>
              <a:gd name="connsiteX3" fmla="*/ 0 w 6984776"/>
              <a:gd name="connsiteY3" fmla="*/ 3744416 h 3744416"/>
              <a:gd name="connsiteX4" fmla="*/ 0 w 6984776"/>
              <a:gd name="connsiteY4" fmla="*/ 0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4776" h="3744416">
                <a:moveTo>
                  <a:pt x="0" y="0"/>
                </a:moveTo>
                <a:lnTo>
                  <a:pt x="6984776" y="0"/>
                </a:lnTo>
                <a:lnTo>
                  <a:pt x="5607389" y="3744416"/>
                </a:lnTo>
                <a:lnTo>
                  <a:pt x="0" y="374441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chemeClr val="bg1"/>
              </a:solidFill>
              <a:latin typeface="HelveticaNeueLT Pro 67 MdCn" pitchFamily="34" charset="0"/>
              <a:ea typeface="微软雅黑" pitchFamily="34" charset="-122"/>
            </a:endParaRPr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>
            <a:off x="5737436" y="1270666"/>
            <a:ext cx="1248249" cy="288032"/>
          </a:xfrm>
          <a:custGeom>
            <a:avLst/>
            <a:gdLst>
              <a:gd name="connsiteX0" fmla="*/ 0 w 1177602"/>
              <a:gd name="connsiteY0" fmla="*/ 288032 h 288032"/>
              <a:gd name="connsiteX1" fmla="*/ 0 w 1177602"/>
              <a:gd name="connsiteY1" fmla="*/ 0 h 288032"/>
              <a:gd name="connsiteX2" fmla="*/ 1177602 w 1177602"/>
              <a:gd name="connsiteY2" fmla="*/ 288032 h 288032"/>
              <a:gd name="connsiteX3" fmla="*/ 0 w 1177602"/>
              <a:gd name="connsiteY3" fmla="*/ 288032 h 288032"/>
              <a:gd name="connsiteX0" fmla="*/ 0 w 1248087"/>
              <a:gd name="connsiteY0" fmla="*/ 289937 h 289937"/>
              <a:gd name="connsiteX1" fmla="*/ 70485 w 1248087"/>
              <a:gd name="connsiteY1" fmla="*/ 0 h 289937"/>
              <a:gd name="connsiteX2" fmla="*/ 1248087 w 1248087"/>
              <a:gd name="connsiteY2" fmla="*/ 288032 h 289937"/>
              <a:gd name="connsiteX3" fmla="*/ 0 w 1248087"/>
              <a:gd name="connsiteY3" fmla="*/ 289937 h 289937"/>
              <a:gd name="connsiteX0" fmla="*/ 0 w 1248087"/>
              <a:gd name="connsiteY0" fmla="*/ 288032 h 288032"/>
              <a:gd name="connsiteX1" fmla="*/ 104775 w 1248087"/>
              <a:gd name="connsiteY1" fmla="*/ 0 h 288032"/>
              <a:gd name="connsiteX2" fmla="*/ 1248087 w 1248087"/>
              <a:gd name="connsiteY2" fmla="*/ 286127 h 288032"/>
              <a:gd name="connsiteX3" fmla="*/ 0 w 1248087"/>
              <a:gd name="connsiteY3" fmla="*/ 288032 h 288032"/>
              <a:gd name="connsiteX0" fmla="*/ 0 w 1131882"/>
              <a:gd name="connsiteY0" fmla="*/ 288032 h 288032"/>
              <a:gd name="connsiteX1" fmla="*/ 104775 w 1131882"/>
              <a:gd name="connsiteY1" fmla="*/ 0 h 288032"/>
              <a:gd name="connsiteX2" fmla="*/ 1131882 w 1131882"/>
              <a:gd name="connsiteY2" fmla="*/ 228977 h 288032"/>
              <a:gd name="connsiteX3" fmla="*/ 0 w 1131882"/>
              <a:gd name="connsiteY3" fmla="*/ 288032 h 288032"/>
              <a:gd name="connsiteX0" fmla="*/ 0 w 1248087"/>
              <a:gd name="connsiteY0" fmla="*/ 288032 h 288032"/>
              <a:gd name="connsiteX1" fmla="*/ 104775 w 1248087"/>
              <a:gd name="connsiteY1" fmla="*/ 0 h 288032"/>
              <a:gd name="connsiteX2" fmla="*/ 1248087 w 1248087"/>
              <a:gd name="connsiteY2" fmla="*/ 288032 h 288032"/>
              <a:gd name="connsiteX3" fmla="*/ 0 w 1248087"/>
              <a:gd name="connsiteY3" fmla="*/ 288032 h 28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8087" h="288032">
                <a:moveTo>
                  <a:pt x="0" y="288032"/>
                </a:moveTo>
                <a:lnTo>
                  <a:pt x="104775" y="0"/>
                </a:lnTo>
                <a:lnTo>
                  <a:pt x="1248087" y="288032"/>
                </a:lnTo>
                <a:lnTo>
                  <a:pt x="0" y="288032"/>
                </a:lnTo>
                <a:close/>
              </a:path>
            </a:pathLst>
          </a:custGeom>
          <a:solidFill>
            <a:srgbClr val="0070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直角三角形 12"/>
          <p:cNvSpPr/>
          <p:nvPr>
            <p:custDataLst>
              <p:tags r:id="rId4"/>
            </p:custDataLst>
          </p:nvPr>
        </p:nvSpPr>
        <p:spPr>
          <a:xfrm>
            <a:off x="4223549" y="5301208"/>
            <a:ext cx="1383522" cy="288032"/>
          </a:xfrm>
          <a:custGeom>
            <a:avLst/>
            <a:gdLst>
              <a:gd name="connsiteX0" fmla="*/ 0 w 1177602"/>
              <a:gd name="connsiteY0" fmla="*/ 288032 h 288032"/>
              <a:gd name="connsiteX1" fmla="*/ 0 w 1177602"/>
              <a:gd name="connsiteY1" fmla="*/ 0 h 288032"/>
              <a:gd name="connsiteX2" fmla="*/ 1177602 w 1177602"/>
              <a:gd name="connsiteY2" fmla="*/ 288032 h 288032"/>
              <a:gd name="connsiteX3" fmla="*/ 0 w 1177602"/>
              <a:gd name="connsiteY3" fmla="*/ 288032 h 288032"/>
              <a:gd name="connsiteX0" fmla="*/ 0 w 1248087"/>
              <a:gd name="connsiteY0" fmla="*/ 289937 h 289937"/>
              <a:gd name="connsiteX1" fmla="*/ 70485 w 1248087"/>
              <a:gd name="connsiteY1" fmla="*/ 0 h 289937"/>
              <a:gd name="connsiteX2" fmla="*/ 1248087 w 1248087"/>
              <a:gd name="connsiteY2" fmla="*/ 288032 h 289937"/>
              <a:gd name="connsiteX3" fmla="*/ 0 w 1248087"/>
              <a:gd name="connsiteY3" fmla="*/ 289937 h 289937"/>
              <a:gd name="connsiteX0" fmla="*/ 0 w 1248087"/>
              <a:gd name="connsiteY0" fmla="*/ 288032 h 288032"/>
              <a:gd name="connsiteX1" fmla="*/ 104775 w 1248087"/>
              <a:gd name="connsiteY1" fmla="*/ 0 h 288032"/>
              <a:gd name="connsiteX2" fmla="*/ 1248087 w 1248087"/>
              <a:gd name="connsiteY2" fmla="*/ 286127 h 288032"/>
              <a:gd name="connsiteX3" fmla="*/ 0 w 1248087"/>
              <a:gd name="connsiteY3" fmla="*/ 288032 h 288032"/>
              <a:gd name="connsiteX0" fmla="*/ 0 w 1131882"/>
              <a:gd name="connsiteY0" fmla="*/ 288032 h 288032"/>
              <a:gd name="connsiteX1" fmla="*/ 104775 w 1131882"/>
              <a:gd name="connsiteY1" fmla="*/ 0 h 288032"/>
              <a:gd name="connsiteX2" fmla="*/ 1131882 w 1131882"/>
              <a:gd name="connsiteY2" fmla="*/ 228977 h 288032"/>
              <a:gd name="connsiteX3" fmla="*/ 0 w 1131882"/>
              <a:gd name="connsiteY3" fmla="*/ 288032 h 288032"/>
              <a:gd name="connsiteX0" fmla="*/ 0 w 1248087"/>
              <a:gd name="connsiteY0" fmla="*/ 288032 h 288032"/>
              <a:gd name="connsiteX1" fmla="*/ 104775 w 1248087"/>
              <a:gd name="connsiteY1" fmla="*/ 0 h 288032"/>
              <a:gd name="connsiteX2" fmla="*/ 1248087 w 1248087"/>
              <a:gd name="connsiteY2" fmla="*/ 288032 h 288032"/>
              <a:gd name="connsiteX3" fmla="*/ 0 w 1248087"/>
              <a:gd name="connsiteY3" fmla="*/ 288032 h 288032"/>
              <a:gd name="connsiteX0" fmla="*/ 0 w 1383342"/>
              <a:gd name="connsiteY0" fmla="*/ 288032 h 288032"/>
              <a:gd name="connsiteX1" fmla="*/ 104775 w 1383342"/>
              <a:gd name="connsiteY1" fmla="*/ 0 h 288032"/>
              <a:gd name="connsiteX2" fmla="*/ 1383342 w 1383342"/>
              <a:gd name="connsiteY2" fmla="*/ 377 h 288032"/>
              <a:gd name="connsiteX3" fmla="*/ 0 w 1383342"/>
              <a:gd name="connsiteY3" fmla="*/ 288032 h 28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3342" h="288032">
                <a:moveTo>
                  <a:pt x="0" y="288032"/>
                </a:moveTo>
                <a:lnTo>
                  <a:pt x="104775" y="0"/>
                </a:lnTo>
                <a:lnTo>
                  <a:pt x="1383342" y="377"/>
                </a:lnTo>
                <a:lnTo>
                  <a:pt x="0" y="288032"/>
                </a:lnTo>
                <a:close/>
              </a:path>
            </a:pathLst>
          </a:custGeom>
          <a:solidFill>
            <a:srgbClr val="0070C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文本框 19"/>
          <p:cNvSpPr txBox="1"/>
          <p:nvPr>
            <p:custDataLst>
              <p:tags r:id="rId5"/>
            </p:custDataLst>
          </p:nvPr>
        </p:nvSpPr>
        <p:spPr>
          <a:xfrm>
            <a:off x="412335" y="2816478"/>
            <a:ext cx="6444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的报警管理系统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6"/>
            </p:custDataLst>
          </p:nvPr>
        </p:nvSpPr>
        <p:spPr>
          <a:xfrm>
            <a:off x="412335" y="3679684"/>
            <a:ext cx="18902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付文伟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PA_平行四边形 21"/>
          <p:cNvSpPr/>
          <p:nvPr>
            <p:custDataLst>
              <p:tags r:id="rId7"/>
            </p:custDataLst>
          </p:nvPr>
        </p:nvSpPr>
        <p:spPr>
          <a:xfrm>
            <a:off x="427478" y="5589241"/>
            <a:ext cx="950667" cy="296875"/>
          </a:xfrm>
          <a:prstGeom prst="parallelogram">
            <a:avLst>
              <a:gd name="adj" fmla="val 3734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开拓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PA_平行四边形 26"/>
          <p:cNvSpPr/>
          <p:nvPr>
            <p:custDataLst>
              <p:tags r:id="rId8"/>
            </p:custDataLst>
          </p:nvPr>
        </p:nvSpPr>
        <p:spPr>
          <a:xfrm>
            <a:off x="1378145" y="5589241"/>
            <a:ext cx="950667" cy="296875"/>
          </a:xfrm>
          <a:prstGeom prst="parallelogram">
            <a:avLst>
              <a:gd name="adj" fmla="val 3734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PA_平行四边形 27"/>
          <p:cNvSpPr/>
          <p:nvPr>
            <p:custDataLst>
              <p:tags r:id="rId9"/>
            </p:custDataLst>
          </p:nvPr>
        </p:nvSpPr>
        <p:spPr>
          <a:xfrm>
            <a:off x="2328812" y="5589241"/>
            <a:ext cx="950667" cy="296875"/>
          </a:xfrm>
          <a:prstGeom prst="parallelogram">
            <a:avLst>
              <a:gd name="adj" fmla="val 3734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共赢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PA_平行四边形 28"/>
          <p:cNvSpPr/>
          <p:nvPr>
            <p:custDataLst>
              <p:tags r:id="rId10"/>
            </p:custDataLst>
          </p:nvPr>
        </p:nvSpPr>
        <p:spPr>
          <a:xfrm>
            <a:off x="3272881" y="5589241"/>
            <a:ext cx="950667" cy="296875"/>
          </a:xfrm>
          <a:prstGeom prst="parallelogram">
            <a:avLst>
              <a:gd name="adj" fmla="val 3734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引领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7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2" presetClass="entr" presetSubtype="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9" grpId="0" animBg="1"/>
      <p:bldP spid="20" grpId="0"/>
      <p:bldP spid="18" grpId="0"/>
      <p:bldP spid="22" grpId="0" animBg="1"/>
      <p:bldP spid="27" grpId="0" animBg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上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传表格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1" y="1659873"/>
            <a:ext cx="11228957" cy="33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语音报警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9" y="1319672"/>
            <a:ext cx="10946397" cy="45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265647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员工信息管理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2" y="1205448"/>
            <a:ext cx="9810514" cy="52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265647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异常事件查询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265238"/>
            <a:ext cx="10455275" cy="499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88062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人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脸录入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2" y="1318132"/>
            <a:ext cx="10021266" cy="44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88062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人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脸录入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2" y="1315646"/>
            <a:ext cx="10054318" cy="45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832535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后台设计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9" y="1556314"/>
            <a:ext cx="7688461" cy="3644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1556314"/>
            <a:ext cx="3327352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3382639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Nginx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服务器配置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5" y="1874545"/>
            <a:ext cx="7260275" cy="3338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96" y="1288921"/>
            <a:ext cx="4683504" cy="47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237435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zh-CN" b="1" dirty="0" err="1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ffmpeg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推流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82" y="1205639"/>
            <a:ext cx="8543018" cy="50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33382" y="3775779"/>
            <a:ext cx="387798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70C0"/>
                </a:solidFill>
              </a:rPr>
              <a:t>实践完成情况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2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 smtClean="0">
                  <a:solidFill>
                    <a:srgbClr val="0070C0"/>
                  </a:solidFill>
                  <a:latin typeface="Impact" panose="020B0806030902050204" pitchFamily="34" charset="0"/>
                  <a:ea typeface="微软雅黑" pitchFamily="34" charset="-122"/>
                </a:rPr>
                <a:t>03</a:t>
              </a:r>
              <a:endParaRPr lang="en-US" altLang="ko-KR" sz="8800" kern="0" dirty="0"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571565" y="1495276"/>
            <a:ext cx="3712007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3705" y="6414868"/>
            <a:ext cx="12202363" cy="435195"/>
          </a:xfrm>
          <a:custGeom>
            <a:avLst/>
            <a:gdLst>
              <a:gd name="connsiteX0" fmla="*/ 6442848 w 12885696"/>
              <a:gd name="connsiteY0" fmla="*/ 0 h 677930"/>
              <a:gd name="connsiteX1" fmla="*/ 12818477 w 12885696"/>
              <a:gd name="connsiteY1" fmla="*/ 656546 h 677930"/>
              <a:gd name="connsiteX2" fmla="*/ 12885696 w 12885696"/>
              <a:gd name="connsiteY2" fmla="*/ 677930 h 677930"/>
              <a:gd name="connsiteX3" fmla="*/ 0 w 12885696"/>
              <a:gd name="connsiteY3" fmla="*/ 677930 h 677930"/>
              <a:gd name="connsiteX4" fmla="*/ 67219 w 12885696"/>
              <a:gd name="connsiteY4" fmla="*/ 656546 h 677930"/>
              <a:gd name="connsiteX5" fmla="*/ 6442848 w 12885696"/>
              <a:gd name="connsiteY5" fmla="*/ 0 h 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5696" h="677930">
                <a:moveTo>
                  <a:pt x="6442848" y="0"/>
                </a:moveTo>
                <a:cubicBezTo>
                  <a:pt x="9144779" y="0"/>
                  <a:pt x="11510983" y="262931"/>
                  <a:pt x="12818477" y="656546"/>
                </a:cubicBezTo>
                <a:lnTo>
                  <a:pt x="12885696" y="677930"/>
                </a:lnTo>
                <a:lnTo>
                  <a:pt x="0" y="677930"/>
                </a:lnTo>
                <a:lnTo>
                  <a:pt x="67219" y="656546"/>
                </a:lnTo>
                <a:cubicBezTo>
                  <a:pt x="1374713" y="262931"/>
                  <a:pt x="3740917" y="0"/>
                  <a:pt x="644284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4"/>
          <p:cNvSpPr txBox="1"/>
          <p:nvPr/>
        </p:nvSpPr>
        <p:spPr>
          <a:xfrm>
            <a:off x="6704725" y="1520868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  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背景简介</a:t>
            </a:r>
            <a:endParaRPr lang="zh-CN" altLang="en-US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59"/>
          <p:cNvSpPr txBox="1">
            <a:spLocks noChangeArrowheads="1"/>
          </p:cNvSpPr>
          <p:nvPr/>
        </p:nvSpPr>
        <p:spPr bwMode="auto">
          <a:xfrm flipH="1">
            <a:off x="1303334" y="2503542"/>
            <a:ext cx="3187903" cy="144655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685800">
              <a:defRPr/>
            </a:pPr>
            <a:r>
              <a:rPr lang="zh-CN" altLang="en-US" sz="6000" b="1" kern="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6000" b="1" kern="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685800">
              <a:defRPr/>
            </a:pPr>
            <a:r>
              <a:rPr lang="en-US" altLang="ko-KR" sz="2800" b="1" kern="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000" kern="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736733" y="2465164"/>
            <a:ext cx="1845118" cy="534043"/>
          </a:xfrm>
          <a:custGeom>
            <a:avLst/>
            <a:gdLst>
              <a:gd name="connsiteX0" fmla="*/ 0 w 1682088"/>
              <a:gd name="connsiteY0" fmla="*/ 0 h 519125"/>
              <a:gd name="connsiteX1" fmla="*/ 1682088 w 1682088"/>
              <a:gd name="connsiteY1" fmla="*/ 0 h 519125"/>
              <a:gd name="connsiteX2" fmla="*/ 1682088 w 1682088"/>
              <a:gd name="connsiteY2" fmla="*/ 519125 h 519125"/>
              <a:gd name="connsiteX3" fmla="*/ 0 w 1682088"/>
              <a:gd name="connsiteY3" fmla="*/ 519125 h 519125"/>
              <a:gd name="connsiteX4" fmla="*/ 0 w 1682088"/>
              <a:gd name="connsiteY4" fmla="*/ 0 h 519125"/>
              <a:gd name="connsiteX0" fmla="*/ 0 w 1682088"/>
              <a:gd name="connsiteY0" fmla="*/ 519125 h 610565"/>
              <a:gd name="connsiteX1" fmla="*/ 0 w 1682088"/>
              <a:gd name="connsiteY1" fmla="*/ 0 h 610565"/>
              <a:gd name="connsiteX2" fmla="*/ 1682088 w 1682088"/>
              <a:gd name="connsiteY2" fmla="*/ 0 h 610565"/>
              <a:gd name="connsiteX3" fmla="*/ 1682088 w 1682088"/>
              <a:gd name="connsiteY3" fmla="*/ 519125 h 610565"/>
              <a:gd name="connsiteX4" fmla="*/ 91440 w 1682088"/>
              <a:gd name="connsiteY4" fmla="*/ 610565 h 610565"/>
              <a:gd name="connsiteX0" fmla="*/ 0 w 1682088"/>
              <a:gd name="connsiteY0" fmla="*/ 519125 h 519125"/>
              <a:gd name="connsiteX1" fmla="*/ 0 w 1682088"/>
              <a:gd name="connsiteY1" fmla="*/ 0 h 519125"/>
              <a:gd name="connsiteX2" fmla="*/ 1682088 w 1682088"/>
              <a:gd name="connsiteY2" fmla="*/ 0 h 519125"/>
              <a:gd name="connsiteX3" fmla="*/ 1682088 w 1682088"/>
              <a:gd name="connsiteY3" fmla="*/ 519125 h 5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088" h="519125">
                <a:moveTo>
                  <a:pt x="0" y="519125"/>
                </a:moveTo>
                <a:lnTo>
                  <a:pt x="0" y="0"/>
                </a:lnTo>
                <a:lnTo>
                  <a:pt x="1682088" y="0"/>
                </a:lnTo>
                <a:lnTo>
                  <a:pt x="1682088" y="519125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2046537" y="2795570"/>
            <a:ext cx="2301816" cy="1478645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662" h="1478645">
                <a:moveTo>
                  <a:pt x="2463662" y="1105159"/>
                </a:moveTo>
                <a:lnTo>
                  <a:pt x="2463662" y="1478645"/>
                </a:lnTo>
                <a:lnTo>
                  <a:pt x="0" y="1478645"/>
                </a:lnTo>
                <a:lnTo>
                  <a:pt x="0" y="0"/>
                </a:lnTo>
                <a:lnTo>
                  <a:pt x="877819" y="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704905" y="1506858"/>
            <a:ext cx="2578666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571565" y="2575368"/>
            <a:ext cx="3712007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TextBox 64"/>
          <p:cNvSpPr txBox="1"/>
          <p:nvPr/>
        </p:nvSpPr>
        <p:spPr>
          <a:xfrm>
            <a:off x="6704725" y="2600960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   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实践主要内容</a:t>
            </a:r>
            <a:endParaRPr lang="zh-CN" altLang="en-US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7704905" y="2591410"/>
            <a:ext cx="2578666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71565" y="3655460"/>
            <a:ext cx="3712007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8" name="TextBox 64"/>
          <p:cNvSpPr txBox="1"/>
          <p:nvPr/>
        </p:nvSpPr>
        <p:spPr>
          <a:xfrm>
            <a:off x="6704725" y="3681052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   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实践完成情况</a:t>
            </a:r>
            <a:endParaRPr lang="zh-CN" altLang="en-US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7704905" y="3671502"/>
            <a:ext cx="2578666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71565" y="4735553"/>
            <a:ext cx="3712007" cy="539353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2" name="TextBox 64"/>
          <p:cNvSpPr txBox="1"/>
          <p:nvPr/>
        </p:nvSpPr>
        <p:spPr>
          <a:xfrm>
            <a:off x="6704725" y="4761145"/>
            <a:ext cx="35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   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主要成果</a:t>
            </a:r>
            <a:endParaRPr lang="zh-CN" altLang="en-US" sz="2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7704905" y="4751595"/>
            <a:ext cx="2578666" cy="539353"/>
          </a:xfrm>
          <a:custGeom>
            <a:avLst/>
            <a:gdLst>
              <a:gd name="connsiteX0" fmla="*/ 0 w 2463662"/>
              <a:gd name="connsiteY0" fmla="*/ 0 h 1478645"/>
              <a:gd name="connsiteX1" fmla="*/ 877819 w 2463662"/>
              <a:gd name="connsiteY1" fmla="*/ 0 h 1478645"/>
              <a:gd name="connsiteX2" fmla="*/ 877819 w 2463662"/>
              <a:gd name="connsiteY2" fmla="*/ 1105159 h 1478645"/>
              <a:gd name="connsiteX3" fmla="*/ 2463662 w 2463662"/>
              <a:gd name="connsiteY3" fmla="*/ 1105159 h 1478645"/>
              <a:gd name="connsiteX4" fmla="*/ 2463662 w 2463662"/>
              <a:gd name="connsiteY4" fmla="*/ 1478645 h 1478645"/>
              <a:gd name="connsiteX5" fmla="*/ 0 w 2463662"/>
              <a:gd name="connsiteY5" fmla="*/ 1478645 h 1478645"/>
              <a:gd name="connsiteX6" fmla="*/ 0 w 2463662"/>
              <a:gd name="connsiteY6" fmla="*/ 0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6" fmla="*/ 969259 w 2463662"/>
              <a:gd name="connsiteY6" fmla="*/ 1196599 h 1478645"/>
              <a:gd name="connsiteX0" fmla="*/ 877819 w 2463662"/>
              <a:gd name="connsiteY0" fmla="*/ 1105159 h 1478645"/>
              <a:gd name="connsiteX1" fmla="*/ 2463662 w 2463662"/>
              <a:gd name="connsiteY1" fmla="*/ 1105159 h 1478645"/>
              <a:gd name="connsiteX2" fmla="*/ 2463662 w 2463662"/>
              <a:gd name="connsiteY2" fmla="*/ 1478645 h 1478645"/>
              <a:gd name="connsiteX3" fmla="*/ 0 w 2463662"/>
              <a:gd name="connsiteY3" fmla="*/ 1478645 h 1478645"/>
              <a:gd name="connsiteX4" fmla="*/ 0 w 2463662"/>
              <a:gd name="connsiteY4" fmla="*/ 0 h 1478645"/>
              <a:gd name="connsiteX5" fmla="*/ 877819 w 2463662"/>
              <a:gd name="connsiteY5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4" fmla="*/ 877819 w 2463662"/>
              <a:gd name="connsiteY4" fmla="*/ 0 h 1478645"/>
              <a:gd name="connsiteX0" fmla="*/ 2463662 w 2463662"/>
              <a:gd name="connsiteY0" fmla="*/ 1105159 h 1478645"/>
              <a:gd name="connsiteX1" fmla="*/ 2463662 w 2463662"/>
              <a:gd name="connsiteY1" fmla="*/ 1478645 h 1478645"/>
              <a:gd name="connsiteX2" fmla="*/ 0 w 2463662"/>
              <a:gd name="connsiteY2" fmla="*/ 1478645 h 1478645"/>
              <a:gd name="connsiteX3" fmla="*/ 0 w 2463662"/>
              <a:gd name="connsiteY3" fmla="*/ 0 h 1478645"/>
              <a:gd name="connsiteX0" fmla="*/ 2463662 w 2463662"/>
              <a:gd name="connsiteY0" fmla="*/ 0 h 373486"/>
              <a:gd name="connsiteX1" fmla="*/ 2463662 w 2463662"/>
              <a:gd name="connsiteY1" fmla="*/ 373486 h 373486"/>
              <a:gd name="connsiteX2" fmla="*/ 0 w 2463662"/>
              <a:gd name="connsiteY2" fmla="*/ 373486 h 37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3662" h="373486">
                <a:moveTo>
                  <a:pt x="2463662" y="0"/>
                </a:moveTo>
                <a:lnTo>
                  <a:pt x="2463662" y="373486"/>
                </a:lnTo>
                <a:lnTo>
                  <a:pt x="0" y="373486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3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4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2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4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7" dur="4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8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70" dur="4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/>
          <p:bldP spid="18" grpId="0"/>
          <p:bldP spid="27" grpId="0" animBg="1"/>
          <p:bldP spid="35" grpId="0" animBg="1"/>
          <p:bldP spid="38" grpId="0" animBg="1"/>
          <p:bldP spid="43" grpId="0" animBg="1"/>
          <p:bldP spid="44" grpId="0"/>
          <p:bldP spid="45" grpId="0" animBg="1"/>
          <p:bldP spid="47" grpId="0" animBg="1"/>
          <p:bldP spid="48" grpId="0"/>
          <p:bldP spid="49" grpId="0" animBg="1"/>
          <p:bldP spid="51" grpId="0" animBg="1"/>
          <p:bldP spid="52" grpId="0"/>
          <p:bldP spid="5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3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1" dur="4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2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4" dur="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7" dur="4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8" presetID="18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70" dur="4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2" grpId="0"/>
          <p:bldP spid="18" grpId="0"/>
          <p:bldP spid="27" grpId="0" animBg="1"/>
          <p:bldP spid="35" grpId="0" animBg="1"/>
          <p:bldP spid="38" grpId="0" animBg="1"/>
          <p:bldP spid="43" grpId="0" animBg="1"/>
          <p:bldP spid="44" grpId="0"/>
          <p:bldP spid="45" grpId="0" animBg="1"/>
          <p:bldP spid="47" grpId="0" animBg="1"/>
          <p:bldP spid="48" grpId="0"/>
          <p:bldP spid="49" grpId="0" animBg="1"/>
          <p:bldP spid="51" grpId="0" animBg="1"/>
          <p:bldP spid="52" grpId="0"/>
          <p:bldP spid="53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33384" y="3814584"/>
            <a:ext cx="387798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70C0"/>
                </a:solidFill>
              </a:rPr>
              <a:t>实践主要成果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2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 smtClean="0">
                  <a:solidFill>
                    <a:srgbClr val="0070C0"/>
                  </a:solidFill>
                  <a:latin typeface="Impact" panose="020B0806030902050204" pitchFamily="34" charset="0"/>
                  <a:ea typeface="微软雅黑" pitchFamily="34" charset="-122"/>
                </a:rPr>
                <a:t>04</a:t>
              </a:r>
              <a:endParaRPr lang="en-US" altLang="ko-KR" sz="8800" kern="0" dirty="0"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1048558" y="339198"/>
            <a:ext cx="2646860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实践主要成果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8558" y="1625600"/>
            <a:ext cx="1016554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最重要的就是学会了使用</a:t>
            </a:r>
            <a:r>
              <a:rPr lang="en-US" altLang="zh-CN" dirty="0" err="1"/>
              <a:t>ffmpeg</a:t>
            </a:r>
            <a:r>
              <a:rPr lang="zh-CN" altLang="en-US" dirty="0"/>
              <a:t>推流，</a:t>
            </a:r>
            <a:r>
              <a:rPr lang="en-US" altLang="zh-CN" dirty="0"/>
              <a:t>Nginx</a:t>
            </a:r>
            <a:r>
              <a:rPr lang="zh-CN" altLang="en-US" dirty="0"/>
              <a:t>服务器配置成视频流服务器以及前端播放视频由原来的</a:t>
            </a:r>
            <a:r>
              <a:rPr lang="en-US" altLang="zh-CN" dirty="0"/>
              <a:t>35</a:t>
            </a:r>
            <a:r>
              <a:rPr lang="zh-CN" altLang="en-US" dirty="0"/>
              <a:t>秒的延时最终降低到延时只有</a:t>
            </a:r>
            <a:r>
              <a:rPr lang="en-US" altLang="zh-CN" dirty="0"/>
              <a:t>1</a:t>
            </a:r>
            <a:r>
              <a:rPr lang="zh-CN" altLang="en-US" dirty="0"/>
              <a:t>秒左右，这个进步是非常大的。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在做这个系统的时候遇到了很多问题，比如</a:t>
            </a:r>
            <a:r>
              <a:rPr lang="en-US" altLang="zh-CN" dirty="0" err="1"/>
              <a:t>ffmpeg</a:t>
            </a:r>
            <a:r>
              <a:rPr lang="zh-CN" altLang="en-US" dirty="0"/>
              <a:t>推流问题，</a:t>
            </a:r>
            <a:r>
              <a:rPr lang="en-US" altLang="zh-CN" dirty="0"/>
              <a:t>Nginx</a:t>
            </a:r>
            <a:r>
              <a:rPr lang="zh-CN" altLang="en-US" dirty="0"/>
              <a:t>配置问题，</a:t>
            </a:r>
            <a:r>
              <a:rPr lang="en-US" altLang="zh-CN" dirty="0"/>
              <a:t>Nginx</a:t>
            </a:r>
            <a:r>
              <a:rPr lang="zh-CN" altLang="en-US" dirty="0"/>
              <a:t>获取视频流问题、视频流协议的解析问题，后台录入人脸裁剪人脸问题，前端音频播放导致浏览器内存溢出、音频不能自动播放、音频播放列表不能自动更新问题、优化音频播放等问题难题，前端视频截图问题，前端数据校验问题、前端注册登录问题，前端导出</a:t>
            </a:r>
            <a:r>
              <a:rPr lang="en-US" altLang="zh-CN" dirty="0"/>
              <a:t>pdf</a:t>
            </a:r>
            <a:r>
              <a:rPr lang="zh-CN" altLang="en-US" dirty="0"/>
              <a:t>下滑滚动刷新问题等，最后都由自己思考而解决，相对来说解决了很多问题，解决问题的能力有了很大提升。</a:t>
            </a:r>
          </a:p>
        </p:txBody>
      </p:sp>
    </p:spTree>
    <p:extLst>
      <p:ext uri="{BB962C8B-B14F-4D97-AF65-F5344CB8AC3E}">
        <p14:creationId xmlns:p14="http://schemas.microsoft.com/office/powerpoint/2010/main" val="20837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/>
        </p:nvSpPr>
        <p:spPr>
          <a:xfrm>
            <a:off x="4363233" y="2068863"/>
            <a:ext cx="3506539" cy="2069635"/>
          </a:xfrm>
          <a:custGeom>
            <a:avLst/>
            <a:gdLst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0 w 3171687"/>
              <a:gd name="connsiteY0" fmla="*/ 0 h 2069635"/>
              <a:gd name="connsiteX1" fmla="*/ 3171687 w 3171687"/>
              <a:gd name="connsiteY1" fmla="*/ 0 h 2069635"/>
              <a:gd name="connsiteX2" fmla="*/ 3171687 w 3171687"/>
              <a:gd name="connsiteY2" fmla="*/ 2069635 h 2069635"/>
              <a:gd name="connsiteX3" fmla="*/ 0 w 3171687"/>
              <a:gd name="connsiteY3" fmla="*/ 2069635 h 2069635"/>
              <a:gd name="connsiteX4" fmla="*/ 0 w 3171687"/>
              <a:gd name="connsiteY4" fmla="*/ 1810069 h 2069635"/>
              <a:gd name="connsiteX5" fmla="*/ 979903 w 3171687"/>
              <a:gd name="connsiteY5" fmla="*/ 1810069 h 2069635"/>
              <a:gd name="connsiteX6" fmla="*/ 979903 w 3171687"/>
              <a:gd name="connsiteY6" fmla="*/ 259565 h 2069635"/>
              <a:gd name="connsiteX7" fmla="*/ 0 w 3171687"/>
              <a:gd name="connsiteY7" fmla="*/ 259565 h 2069635"/>
              <a:gd name="connsiteX8" fmla="*/ 0 w 3171687"/>
              <a:gd name="connsiteY8" fmla="*/ 0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8" fmla="*/ 1071343 w 3171687"/>
              <a:gd name="connsiteY8" fmla="*/ 1901509 h 2069635"/>
              <a:gd name="connsiteX0" fmla="*/ 979903 w 3171687"/>
              <a:gd name="connsiteY0" fmla="*/ 1810069 h 2069635"/>
              <a:gd name="connsiteX1" fmla="*/ 979903 w 3171687"/>
              <a:gd name="connsiteY1" fmla="*/ 259565 h 2069635"/>
              <a:gd name="connsiteX2" fmla="*/ 0 w 3171687"/>
              <a:gd name="connsiteY2" fmla="*/ 259565 h 2069635"/>
              <a:gd name="connsiteX3" fmla="*/ 0 w 3171687"/>
              <a:gd name="connsiteY3" fmla="*/ 0 h 2069635"/>
              <a:gd name="connsiteX4" fmla="*/ 3171687 w 3171687"/>
              <a:gd name="connsiteY4" fmla="*/ 0 h 2069635"/>
              <a:gd name="connsiteX5" fmla="*/ 3171687 w 3171687"/>
              <a:gd name="connsiteY5" fmla="*/ 2069635 h 2069635"/>
              <a:gd name="connsiteX6" fmla="*/ 0 w 3171687"/>
              <a:gd name="connsiteY6" fmla="*/ 2069635 h 2069635"/>
              <a:gd name="connsiteX7" fmla="*/ 0 w 3171687"/>
              <a:gd name="connsiteY7" fmla="*/ 1810069 h 2069635"/>
              <a:gd name="connsiteX0" fmla="*/ 979903 w 3171687"/>
              <a:gd name="connsiteY0" fmla="*/ 259565 h 2069635"/>
              <a:gd name="connsiteX1" fmla="*/ 0 w 3171687"/>
              <a:gd name="connsiteY1" fmla="*/ 259565 h 2069635"/>
              <a:gd name="connsiteX2" fmla="*/ 0 w 3171687"/>
              <a:gd name="connsiteY2" fmla="*/ 0 h 2069635"/>
              <a:gd name="connsiteX3" fmla="*/ 3171687 w 3171687"/>
              <a:gd name="connsiteY3" fmla="*/ 0 h 2069635"/>
              <a:gd name="connsiteX4" fmla="*/ 3171687 w 3171687"/>
              <a:gd name="connsiteY4" fmla="*/ 2069635 h 2069635"/>
              <a:gd name="connsiteX5" fmla="*/ 0 w 3171687"/>
              <a:gd name="connsiteY5" fmla="*/ 2069635 h 2069635"/>
              <a:gd name="connsiteX6" fmla="*/ 0 w 3171687"/>
              <a:gd name="connsiteY6" fmla="*/ 1810069 h 2069635"/>
              <a:gd name="connsiteX0" fmla="*/ 0 w 3171687"/>
              <a:gd name="connsiteY0" fmla="*/ 259565 h 2069635"/>
              <a:gd name="connsiteX1" fmla="*/ 0 w 3171687"/>
              <a:gd name="connsiteY1" fmla="*/ 0 h 2069635"/>
              <a:gd name="connsiteX2" fmla="*/ 3171687 w 3171687"/>
              <a:gd name="connsiteY2" fmla="*/ 0 h 2069635"/>
              <a:gd name="connsiteX3" fmla="*/ 3171687 w 3171687"/>
              <a:gd name="connsiteY3" fmla="*/ 2069635 h 2069635"/>
              <a:gd name="connsiteX4" fmla="*/ 0 w 3171687"/>
              <a:gd name="connsiteY4" fmla="*/ 2069635 h 2069635"/>
              <a:gd name="connsiteX5" fmla="*/ 0 w 3171687"/>
              <a:gd name="connsiteY5" fmla="*/ 1810069 h 20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1687" h="2069635">
                <a:moveTo>
                  <a:pt x="0" y="259565"/>
                </a:moveTo>
                <a:lnTo>
                  <a:pt x="0" y="0"/>
                </a:lnTo>
                <a:lnTo>
                  <a:pt x="3171687" y="0"/>
                </a:lnTo>
                <a:lnTo>
                  <a:pt x="3171687" y="2069635"/>
                </a:lnTo>
                <a:lnTo>
                  <a:pt x="0" y="2069635"/>
                </a:lnTo>
                <a:lnTo>
                  <a:pt x="0" y="1810069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517213" y="1604209"/>
            <a:ext cx="2253807" cy="1403466"/>
          </a:xfrm>
          <a:custGeom>
            <a:avLst/>
            <a:gdLst>
              <a:gd name="connsiteX0" fmla="*/ 0 w 2253807"/>
              <a:gd name="connsiteY0" fmla="*/ 0 h 1262130"/>
              <a:gd name="connsiteX1" fmla="*/ 2253807 w 2253807"/>
              <a:gd name="connsiteY1" fmla="*/ 0 h 1262130"/>
              <a:gd name="connsiteX2" fmla="*/ 2253807 w 2253807"/>
              <a:gd name="connsiteY2" fmla="*/ 1262130 h 1262130"/>
              <a:gd name="connsiteX3" fmla="*/ 1013277 w 2253807"/>
              <a:gd name="connsiteY3" fmla="*/ 1262130 h 1262130"/>
              <a:gd name="connsiteX4" fmla="*/ 1013277 w 2253807"/>
              <a:gd name="connsiteY4" fmla="*/ 700070 h 1262130"/>
              <a:gd name="connsiteX5" fmla="*/ 0 w 2253807"/>
              <a:gd name="connsiteY5" fmla="*/ 700070 h 1262130"/>
              <a:gd name="connsiteX6" fmla="*/ 0 w 2253807"/>
              <a:gd name="connsiteY6" fmla="*/ 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6" fmla="*/ 1104717 w 2253807"/>
              <a:gd name="connsiteY6" fmla="*/ 791510 h 1262130"/>
              <a:gd name="connsiteX0" fmla="*/ 1013277 w 2253807"/>
              <a:gd name="connsiteY0" fmla="*/ 700070 h 1262130"/>
              <a:gd name="connsiteX1" fmla="*/ 0 w 2253807"/>
              <a:gd name="connsiteY1" fmla="*/ 700070 h 1262130"/>
              <a:gd name="connsiteX2" fmla="*/ 0 w 2253807"/>
              <a:gd name="connsiteY2" fmla="*/ 0 h 1262130"/>
              <a:gd name="connsiteX3" fmla="*/ 2253807 w 2253807"/>
              <a:gd name="connsiteY3" fmla="*/ 0 h 1262130"/>
              <a:gd name="connsiteX4" fmla="*/ 2253807 w 2253807"/>
              <a:gd name="connsiteY4" fmla="*/ 1262130 h 1262130"/>
              <a:gd name="connsiteX5" fmla="*/ 1013277 w 2253807"/>
              <a:gd name="connsiteY5" fmla="*/ 1262130 h 1262130"/>
              <a:gd name="connsiteX0" fmla="*/ 0 w 2253807"/>
              <a:gd name="connsiteY0" fmla="*/ 700070 h 1262130"/>
              <a:gd name="connsiteX1" fmla="*/ 0 w 2253807"/>
              <a:gd name="connsiteY1" fmla="*/ 0 h 1262130"/>
              <a:gd name="connsiteX2" fmla="*/ 2253807 w 2253807"/>
              <a:gd name="connsiteY2" fmla="*/ 0 h 1262130"/>
              <a:gd name="connsiteX3" fmla="*/ 2253807 w 2253807"/>
              <a:gd name="connsiteY3" fmla="*/ 1262130 h 1262130"/>
              <a:gd name="connsiteX4" fmla="*/ 1013277 w 2253807"/>
              <a:gd name="connsiteY4" fmla="*/ 126213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807" h="1262130">
                <a:moveTo>
                  <a:pt x="0" y="700070"/>
                </a:moveTo>
                <a:lnTo>
                  <a:pt x="0" y="0"/>
                </a:lnTo>
                <a:lnTo>
                  <a:pt x="2253807" y="0"/>
                </a:lnTo>
                <a:lnTo>
                  <a:pt x="2253807" y="1262130"/>
                </a:lnTo>
                <a:lnTo>
                  <a:pt x="1013277" y="126213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5"/>
          <p:cNvSpPr txBox="1"/>
          <p:nvPr/>
        </p:nvSpPr>
        <p:spPr>
          <a:xfrm>
            <a:off x="3111380" y="2441959"/>
            <a:ext cx="45487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Ebrima" panose="02000000000000000000" pitchFamily="2" charset="0"/>
              </a:rPr>
              <a:t>谢谢欣赏</a:t>
            </a:r>
          </a:p>
        </p:txBody>
      </p:sp>
    </p:spTree>
    <p:extLst>
      <p:ext uri="{BB962C8B-B14F-4D97-AF65-F5344CB8AC3E}">
        <p14:creationId xmlns:p14="http://schemas.microsoft.com/office/powerpoint/2010/main" val="417873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333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333382" y="3814584"/>
            <a:ext cx="387798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70C0"/>
                </a:solidFill>
              </a:rPr>
              <a:t>实践背景简介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1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 smtClean="0">
                  <a:solidFill>
                    <a:srgbClr val="0070C0"/>
                  </a:solidFill>
                  <a:latin typeface="Impact" panose="020B0806030902050204" pitchFamily="34" charset="0"/>
                  <a:ea typeface="微软雅黑" pitchFamily="34" charset="-122"/>
                </a:rPr>
                <a:t>01</a:t>
              </a:r>
              <a:endParaRPr lang="en-US" altLang="ko-KR" sz="8800" kern="0" dirty="0"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034781" y="362818"/>
            <a:ext cx="1826123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实践</a:t>
            </a: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背景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32" name="Freeform 145"/>
          <p:cNvSpPr>
            <a:spLocks noChangeAspect="1" noEditPoints="1"/>
          </p:cNvSpPr>
          <p:nvPr/>
        </p:nvSpPr>
        <p:spPr bwMode="auto">
          <a:xfrm>
            <a:off x="994767" y="1987439"/>
            <a:ext cx="672701" cy="670143"/>
          </a:xfrm>
          <a:custGeom>
            <a:avLst/>
            <a:gdLst>
              <a:gd name="T0" fmla="*/ 95 w 111"/>
              <a:gd name="T1" fmla="*/ 16 h 111"/>
              <a:gd name="T2" fmla="*/ 95 w 111"/>
              <a:gd name="T3" fmla="*/ 94 h 111"/>
              <a:gd name="T4" fmla="*/ 16 w 111"/>
              <a:gd name="T5" fmla="*/ 94 h 111"/>
              <a:gd name="T6" fmla="*/ 16 w 111"/>
              <a:gd name="T7" fmla="*/ 16 h 111"/>
              <a:gd name="T8" fmla="*/ 51 w 111"/>
              <a:gd name="T9" fmla="*/ 100 h 111"/>
              <a:gd name="T10" fmla="*/ 38 w 111"/>
              <a:gd name="T11" fmla="*/ 85 h 111"/>
              <a:gd name="T12" fmla="*/ 51 w 111"/>
              <a:gd name="T13" fmla="*/ 100 h 111"/>
              <a:gd name="T14" fmla="*/ 51 w 111"/>
              <a:gd name="T15" fmla="*/ 60 h 111"/>
              <a:gd name="T16" fmla="*/ 35 w 111"/>
              <a:gd name="T17" fmla="*/ 75 h 111"/>
              <a:gd name="T18" fmla="*/ 51 w 111"/>
              <a:gd name="T19" fmla="*/ 50 h 111"/>
              <a:gd name="T20" fmla="*/ 35 w 111"/>
              <a:gd name="T21" fmla="*/ 36 h 111"/>
              <a:gd name="T22" fmla="*/ 51 w 111"/>
              <a:gd name="T23" fmla="*/ 50 h 111"/>
              <a:gd name="T24" fmla="*/ 51 w 111"/>
              <a:gd name="T25" fmla="*/ 10 h 111"/>
              <a:gd name="T26" fmla="*/ 38 w 111"/>
              <a:gd name="T27" fmla="*/ 25 h 111"/>
              <a:gd name="T28" fmla="*/ 61 w 111"/>
              <a:gd name="T29" fmla="*/ 10 h 111"/>
              <a:gd name="T30" fmla="*/ 73 w 111"/>
              <a:gd name="T31" fmla="*/ 25 h 111"/>
              <a:gd name="T32" fmla="*/ 61 w 111"/>
              <a:gd name="T33" fmla="*/ 10 h 111"/>
              <a:gd name="T34" fmla="*/ 61 w 111"/>
              <a:gd name="T35" fmla="*/ 50 h 111"/>
              <a:gd name="T36" fmla="*/ 77 w 111"/>
              <a:gd name="T37" fmla="*/ 36 h 111"/>
              <a:gd name="T38" fmla="*/ 61 w 111"/>
              <a:gd name="T39" fmla="*/ 60 h 111"/>
              <a:gd name="T40" fmla="*/ 77 w 111"/>
              <a:gd name="T41" fmla="*/ 75 h 111"/>
              <a:gd name="T42" fmla="*/ 61 w 111"/>
              <a:gd name="T43" fmla="*/ 60 h 111"/>
              <a:gd name="T44" fmla="*/ 61 w 111"/>
              <a:gd name="T45" fmla="*/ 100 h 111"/>
              <a:gd name="T46" fmla="*/ 73 w 111"/>
              <a:gd name="T47" fmla="*/ 85 h 111"/>
              <a:gd name="T48" fmla="*/ 11 w 111"/>
              <a:gd name="T49" fmla="*/ 50 h 111"/>
              <a:gd name="T50" fmla="*/ 24 w 111"/>
              <a:gd name="T51" fmla="*/ 39 h 111"/>
              <a:gd name="T52" fmla="*/ 11 w 111"/>
              <a:gd name="T53" fmla="*/ 50 h 111"/>
              <a:gd name="T54" fmla="*/ 100 w 111"/>
              <a:gd name="T55" fmla="*/ 50 h 111"/>
              <a:gd name="T56" fmla="*/ 87 w 111"/>
              <a:gd name="T57" fmla="*/ 39 h 111"/>
              <a:gd name="T58" fmla="*/ 100 w 111"/>
              <a:gd name="T59" fmla="*/ 60 h 111"/>
              <a:gd name="T60" fmla="*/ 87 w 111"/>
              <a:gd name="T61" fmla="*/ 71 h 111"/>
              <a:gd name="T62" fmla="*/ 100 w 111"/>
              <a:gd name="T63" fmla="*/ 60 h 111"/>
              <a:gd name="T64" fmla="*/ 11 w 111"/>
              <a:gd name="T65" fmla="*/ 60 h 111"/>
              <a:gd name="T66" fmla="*/ 24 w 111"/>
              <a:gd name="T67" fmla="*/ 71 h 111"/>
              <a:gd name="T68" fmla="*/ 96 w 111"/>
              <a:gd name="T69" fmla="*/ 77 h 111"/>
              <a:gd name="T70" fmla="*/ 84 w 111"/>
              <a:gd name="T71" fmla="*/ 82 h 111"/>
              <a:gd name="T72" fmla="*/ 79 w 111"/>
              <a:gd name="T73" fmla="*/ 95 h 111"/>
              <a:gd name="T74" fmla="*/ 96 w 111"/>
              <a:gd name="T75" fmla="*/ 77 h 111"/>
              <a:gd name="T76" fmla="*/ 18 w 111"/>
              <a:gd name="T77" fmla="*/ 78 h 111"/>
              <a:gd name="T78" fmla="*/ 23 w 111"/>
              <a:gd name="T79" fmla="*/ 88 h 111"/>
              <a:gd name="T80" fmla="*/ 32 w 111"/>
              <a:gd name="T81" fmla="*/ 93 h 111"/>
              <a:gd name="T82" fmla="*/ 15 w 111"/>
              <a:gd name="T83" fmla="*/ 33 h 111"/>
              <a:gd name="T84" fmla="*/ 27 w 111"/>
              <a:gd name="T85" fmla="*/ 28 h 111"/>
              <a:gd name="T86" fmla="*/ 33 w 111"/>
              <a:gd name="T87" fmla="*/ 16 h 111"/>
              <a:gd name="T88" fmla="*/ 15 w 111"/>
              <a:gd name="T89" fmla="*/ 33 h 111"/>
              <a:gd name="T90" fmla="*/ 94 w 111"/>
              <a:gd name="T91" fmla="*/ 32 h 111"/>
              <a:gd name="T92" fmla="*/ 88 w 111"/>
              <a:gd name="T93" fmla="*/ 23 h 111"/>
              <a:gd name="T94" fmla="*/ 80 w 111"/>
              <a:gd name="T95" fmla="*/ 1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1" h="111">
                <a:moveTo>
                  <a:pt x="56" y="0"/>
                </a:moveTo>
                <a:cubicBezTo>
                  <a:pt x="71" y="0"/>
                  <a:pt x="85" y="6"/>
                  <a:pt x="95" y="16"/>
                </a:cubicBezTo>
                <a:cubicBezTo>
                  <a:pt x="105" y="26"/>
                  <a:pt x="111" y="40"/>
                  <a:pt x="111" y="55"/>
                </a:cubicBezTo>
                <a:cubicBezTo>
                  <a:pt x="111" y="71"/>
                  <a:pt x="105" y="84"/>
                  <a:pt x="95" y="94"/>
                </a:cubicBezTo>
                <a:cubicBezTo>
                  <a:pt x="85" y="104"/>
                  <a:pt x="71" y="111"/>
                  <a:pt x="56" y="111"/>
                </a:cubicBezTo>
                <a:cubicBezTo>
                  <a:pt x="40" y="111"/>
                  <a:pt x="27" y="104"/>
                  <a:pt x="16" y="94"/>
                </a:cubicBezTo>
                <a:cubicBezTo>
                  <a:pt x="6" y="84"/>
                  <a:pt x="0" y="71"/>
                  <a:pt x="0" y="55"/>
                </a:cubicBezTo>
                <a:cubicBezTo>
                  <a:pt x="0" y="40"/>
                  <a:pt x="6" y="26"/>
                  <a:pt x="16" y="16"/>
                </a:cubicBezTo>
                <a:cubicBezTo>
                  <a:pt x="27" y="6"/>
                  <a:pt x="40" y="0"/>
                  <a:pt x="56" y="0"/>
                </a:cubicBezTo>
                <a:close/>
                <a:moveTo>
                  <a:pt x="51" y="100"/>
                </a:moveTo>
                <a:cubicBezTo>
                  <a:pt x="51" y="87"/>
                  <a:pt x="51" y="87"/>
                  <a:pt x="51" y="87"/>
                </a:cubicBezTo>
                <a:cubicBezTo>
                  <a:pt x="47" y="87"/>
                  <a:pt x="42" y="86"/>
                  <a:pt x="38" y="85"/>
                </a:cubicBezTo>
                <a:cubicBezTo>
                  <a:pt x="39" y="87"/>
                  <a:pt x="40" y="88"/>
                  <a:pt x="40" y="89"/>
                </a:cubicBezTo>
                <a:cubicBezTo>
                  <a:pt x="43" y="94"/>
                  <a:pt x="47" y="98"/>
                  <a:pt x="51" y="100"/>
                </a:cubicBezTo>
                <a:close/>
                <a:moveTo>
                  <a:pt x="51" y="77"/>
                </a:moveTo>
                <a:cubicBezTo>
                  <a:pt x="51" y="60"/>
                  <a:pt x="51" y="60"/>
                  <a:pt x="51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65"/>
                  <a:pt x="34" y="70"/>
                  <a:pt x="35" y="75"/>
                </a:cubicBezTo>
                <a:cubicBezTo>
                  <a:pt x="40" y="76"/>
                  <a:pt x="45" y="77"/>
                  <a:pt x="51" y="77"/>
                </a:cubicBezTo>
                <a:close/>
                <a:moveTo>
                  <a:pt x="51" y="50"/>
                </a:moveTo>
                <a:cubicBezTo>
                  <a:pt x="51" y="33"/>
                  <a:pt x="51" y="33"/>
                  <a:pt x="51" y="33"/>
                </a:cubicBezTo>
                <a:cubicBezTo>
                  <a:pt x="45" y="34"/>
                  <a:pt x="40" y="34"/>
                  <a:pt x="35" y="36"/>
                </a:cubicBezTo>
                <a:cubicBezTo>
                  <a:pt x="34" y="40"/>
                  <a:pt x="33" y="45"/>
                  <a:pt x="33" y="50"/>
                </a:cubicBezTo>
                <a:cubicBezTo>
                  <a:pt x="51" y="50"/>
                  <a:pt x="51" y="50"/>
                  <a:pt x="51" y="50"/>
                </a:cubicBezTo>
                <a:close/>
                <a:moveTo>
                  <a:pt x="51" y="24"/>
                </a:moveTo>
                <a:cubicBezTo>
                  <a:pt x="51" y="10"/>
                  <a:pt x="51" y="10"/>
                  <a:pt x="51" y="10"/>
                </a:cubicBezTo>
                <a:cubicBezTo>
                  <a:pt x="47" y="12"/>
                  <a:pt x="43" y="16"/>
                  <a:pt x="40" y="22"/>
                </a:cubicBezTo>
                <a:cubicBezTo>
                  <a:pt x="40" y="23"/>
                  <a:pt x="39" y="24"/>
                  <a:pt x="38" y="25"/>
                </a:cubicBezTo>
                <a:cubicBezTo>
                  <a:pt x="42" y="24"/>
                  <a:pt x="47" y="24"/>
                  <a:pt x="51" y="24"/>
                </a:cubicBezTo>
                <a:close/>
                <a:moveTo>
                  <a:pt x="61" y="10"/>
                </a:moveTo>
                <a:cubicBezTo>
                  <a:pt x="61" y="24"/>
                  <a:pt x="61" y="24"/>
                  <a:pt x="61" y="24"/>
                </a:cubicBezTo>
                <a:cubicBezTo>
                  <a:pt x="65" y="24"/>
                  <a:pt x="69" y="24"/>
                  <a:pt x="73" y="25"/>
                </a:cubicBezTo>
                <a:cubicBezTo>
                  <a:pt x="72" y="24"/>
                  <a:pt x="72" y="23"/>
                  <a:pt x="71" y="22"/>
                </a:cubicBezTo>
                <a:cubicBezTo>
                  <a:pt x="68" y="16"/>
                  <a:pt x="65" y="12"/>
                  <a:pt x="61" y="10"/>
                </a:cubicBezTo>
                <a:close/>
                <a:moveTo>
                  <a:pt x="61" y="33"/>
                </a:moveTo>
                <a:cubicBezTo>
                  <a:pt x="61" y="50"/>
                  <a:pt x="61" y="50"/>
                  <a:pt x="61" y="50"/>
                </a:cubicBezTo>
                <a:cubicBezTo>
                  <a:pt x="79" y="50"/>
                  <a:pt x="79" y="50"/>
                  <a:pt x="79" y="50"/>
                </a:cubicBezTo>
                <a:cubicBezTo>
                  <a:pt x="78" y="45"/>
                  <a:pt x="78" y="40"/>
                  <a:pt x="77" y="36"/>
                </a:cubicBezTo>
                <a:cubicBezTo>
                  <a:pt x="72" y="34"/>
                  <a:pt x="66" y="34"/>
                  <a:pt x="61" y="33"/>
                </a:cubicBezTo>
                <a:close/>
                <a:moveTo>
                  <a:pt x="61" y="60"/>
                </a:moveTo>
                <a:cubicBezTo>
                  <a:pt x="61" y="77"/>
                  <a:pt x="61" y="77"/>
                  <a:pt x="61" y="77"/>
                </a:cubicBezTo>
                <a:cubicBezTo>
                  <a:pt x="66" y="77"/>
                  <a:pt x="72" y="76"/>
                  <a:pt x="77" y="75"/>
                </a:cubicBezTo>
                <a:cubicBezTo>
                  <a:pt x="78" y="70"/>
                  <a:pt x="78" y="65"/>
                  <a:pt x="79" y="60"/>
                </a:cubicBezTo>
                <a:cubicBezTo>
                  <a:pt x="61" y="60"/>
                  <a:pt x="61" y="60"/>
                  <a:pt x="61" y="60"/>
                </a:cubicBezTo>
                <a:close/>
                <a:moveTo>
                  <a:pt x="61" y="87"/>
                </a:moveTo>
                <a:cubicBezTo>
                  <a:pt x="61" y="100"/>
                  <a:pt x="61" y="100"/>
                  <a:pt x="61" y="100"/>
                </a:cubicBezTo>
                <a:cubicBezTo>
                  <a:pt x="65" y="98"/>
                  <a:pt x="68" y="94"/>
                  <a:pt x="71" y="89"/>
                </a:cubicBezTo>
                <a:cubicBezTo>
                  <a:pt x="72" y="88"/>
                  <a:pt x="72" y="87"/>
                  <a:pt x="73" y="85"/>
                </a:cubicBezTo>
                <a:cubicBezTo>
                  <a:pt x="69" y="86"/>
                  <a:pt x="65" y="87"/>
                  <a:pt x="61" y="87"/>
                </a:cubicBezTo>
                <a:close/>
                <a:moveTo>
                  <a:pt x="11" y="50"/>
                </a:moveTo>
                <a:cubicBezTo>
                  <a:pt x="23" y="50"/>
                  <a:pt x="23" y="50"/>
                  <a:pt x="23" y="50"/>
                </a:cubicBezTo>
                <a:cubicBezTo>
                  <a:pt x="23" y="47"/>
                  <a:pt x="24" y="43"/>
                  <a:pt x="24" y="39"/>
                </a:cubicBezTo>
                <a:cubicBezTo>
                  <a:pt x="24" y="40"/>
                  <a:pt x="23" y="40"/>
                  <a:pt x="22" y="40"/>
                </a:cubicBezTo>
                <a:cubicBezTo>
                  <a:pt x="17" y="43"/>
                  <a:pt x="13" y="47"/>
                  <a:pt x="11" y="50"/>
                </a:cubicBezTo>
                <a:close/>
                <a:moveTo>
                  <a:pt x="88" y="50"/>
                </a:moveTo>
                <a:cubicBezTo>
                  <a:pt x="100" y="50"/>
                  <a:pt x="100" y="50"/>
                  <a:pt x="100" y="50"/>
                </a:cubicBezTo>
                <a:cubicBezTo>
                  <a:pt x="99" y="47"/>
                  <a:pt x="95" y="43"/>
                  <a:pt x="89" y="40"/>
                </a:cubicBezTo>
                <a:cubicBezTo>
                  <a:pt x="89" y="40"/>
                  <a:pt x="88" y="40"/>
                  <a:pt x="87" y="39"/>
                </a:cubicBezTo>
                <a:cubicBezTo>
                  <a:pt x="88" y="43"/>
                  <a:pt x="88" y="47"/>
                  <a:pt x="88" y="50"/>
                </a:cubicBezTo>
                <a:close/>
                <a:moveTo>
                  <a:pt x="100" y="60"/>
                </a:moveTo>
                <a:cubicBezTo>
                  <a:pt x="88" y="60"/>
                  <a:pt x="88" y="60"/>
                  <a:pt x="88" y="60"/>
                </a:cubicBezTo>
                <a:cubicBezTo>
                  <a:pt x="88" y="64"/>
                  <a:pt x="88" y="67"/>
                  <a:pt x="87" y="71"/>
                </a:cubicBezTo>
                <a:cubicBezTo>
                  <a:pt x="88" y="71"/>
                  <a:pt x="89" y="70"/>
                  <a:pt x="89" y="70"/>
                </a:cubicBezTo>
                <a:cubicBezTo>
                  <a:pt x="95" y="67"/>
                  <a:pt x="99" y="64"/>
                  <a:pt x="100" y="60"/>
                </a:cubicBezTo>
                <a:close/>
                <a:moveTo>
                  <a:pt x="23" y="60"/>
                </a:moveTo>
                <a:cubicBezTo>
                  <a:pt x="11" y="60"/>
                  <a:pt x="11" y="60"/>
                  <a:pt x="11" y="60"/>
                </a:cubicBezTo>
                <a:cubicBezTo>
                  <a:pt x="13" y="64"/>
                  <a:pt x="17" y="67"/>
                  <a:pt x="22" y="70"/>
                </a:cubicBezTo>
                <a:cubicBezTo>
                  <a:pt x="23" y="70"/>
                  <a:pt x="24" y="71"/>
                  <a:pt x="24" y="71"/>
                </a:cubicBezTo>
                <a:cubicBezTo>
                  <a:pt x="24" y="67"/>
                  <a:pt x="23" y="64"/>
                  <a:pt x="23" y="60"/>
                </a:cubicBezTo>
                <a:close/>
                <a:moveTo>
                  <a:pt x="96" y="77"/>
                </a:moveTo>
                <a:cubicBezTo>
                  <a:pt x="95" y="78"/>
                  <a:pt x="95" y="78"/>
                  <a:pt x="94" y="78"/>
                </a:cubicBezTo>
                <a:cubicBezTo>
                  <a:pt x="91" y="80"/>
                  <a:pt x="88" y="81"/>
                  <a:pt x="84" y="82"/>
                </a:cubicBezTo>
                <a:cubicBezTo>
                  <a:pt x="83" y="86"/>
                  <a:pt x="81" y="90"/>
                  <a:pt x="80" y="93"/>
                </a:cubicBezTo>
                <a:cubicBezTo>
                  <a:pt x="79" y="94"/>
                  <a:pt x="79" y="94"/>
                  <a:pt x="79" y="95"/>
                </a:cubicBezTo>
                <a:cubicBezTo>
                  <a:pt x="82" y="93"/>
                  <a:pt x="85" y="90"/>
                  <a:pt x="88" y="88"/>
                </a:cubicBezTo>
                <a:cubicBezTo>
                  <a:pt x="91" y="85"/>
                  <a:pt x="94" y="81"/>
                  <a:pt x="96" y="77"/>
                </a:cubicBezTo>
                <a:close/>
                <a:moveTo>
                  <a:pt x="27" y="82"/>
                </a:moveTo>
                <a:cubicBezTo>
                  <a:pt x="24" y="81"/>
                  <a:pt x="20" y="80"/>
                  <a:pt x="18" y="78"/>
                </a:cubicBezTo>
                <a:cubicBezTo>
                  <a:pt x="17" y="78"/>
                  <a:pt x="16" y="78"/>
                  <a:pt x="15" y="77"/>
                </a:cubicBezTo>
                <a:cubicBezTo>
                  <a:pt x="18" y="81"/>
                  <a:pt x="20" y="85"/>
                  <a:pt x="23" y="88"/>
                </a:cubicBezTo>
                <a:cubicBezTo>
                  <a:pt x="26" y="90"/>
                  <a:pt x="29" y="93"/>
                  <a:pt x="33" y="95"/>
                </a:cubicBezTo>
                <a:cubicBezTo>
                  <a:pt x="32" y="94"/>
                  <a:pt x="32" y="94"/>
                  <a:pt x="32" y="93"/>
                </a:cubicBezTo>
                <a:cubicBezTo>
                  <a:pt x="30" y="90"/>
                  <a:pt x="28" y="86"/>
                  <a:pt x="27" y="82"/>
                </a:cubicBezTo>
                <a:close/>
                <a:moveTo>
                  <a:pt x="15" y="33"/>
                </a:moveTo>
                <a:cubicBezTo>
                  <a:pt x="16" y="33"/>
                  <a:pt x="17" y="32"/>
                  <a:pt x="18" y="32"/>
                </a:cubicBezTo>
                <a:cubicBezTo>
                  <a:pt x="20" y="30"/>
                  <a:pt x="24" y="29"/>
                  <a:pt x="27" y="28"/>
                </a:cubicBezTo>
                <a:cubicBezTo>
                  <a:pt x="28" y="24"/>
                  <a:pt x="30" y="20"/>
                  <a:pt x="32" y="17"/>
                </a:cubicBezTo>
                <a:cubicBezTo>
                  <a:pt x="32" y="17"/>
                  <a:pt x="32" y="16"/>
                  <a:pt x="33" y="16"/>
                </a:cubicBezTo>
                <a:cubicBezTo>
                  <a:pt x="29" y="18"/>
                  <a:pt x="26" y="20"/>
                  <a:pt x="23" y="23"/>
                </a:cubicBezTo>
                <a:cubicBezTo>
                  <a:pt x="20" y="26"/>
                  <a:pt x="18" y="29"/>
                  <a:pt x="15" y="33"/>
                </a:cubicBezTo>
                <a:close/>
                <a:moveTo>
                  <a:pt x="84" y="28"/>
                </a:moveTo>
                <a:cubicBezTo>
                  <a:pt x="88" y="29"/>
                  <a:pt x="91" y="30"/>
                  <a:pt x="94" y="32"/>
                </a:cubicBezTo>
                <a:cubicBezTo>
                  <a:pt x="95" y="32"/>
                  <a:pt x="95" y="33"/>
                  <a:pt x="96" y="33"/>
                </a:cubicBezTo>
                <a:cubicBezTo>
                  <a:pt x="94" y="29"/>
                  <a:pt x="91" y="26"/>
                  <a:pt x="88" y="23"/>
                </a:cubicBezTo>
                <a:cubicBezTo>
                  <a:pt x="85" y="20"/>
                  <a:pt x="82" y="18"/>
                  <a:pt x="79" y="16"/>
                </a:cubicBezTo>
                <a:cubicBezTo>
                  <a:pt x="79" y="16"/>
                  <a:pt x="79" y="17"/>
                  <a:pt x="80" y="17"/>
                </a:cubicBezTo>
                <a:cubicBezTo>
                  <a:pt x="81" y="20"/>
                  <a:pt x="83" y="24"/>
                  <a:pt x="84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31"/>
          <p:cNvSpPr>
            <a:spLocks/>
          </p:cNvSpPr>
          <p:nvPr/>
        </p:nvSpPr>
        <p:spPr bwMode="auto">
          <a:xfrm>
            <a:off x="10469504" y="2055455"/>
            <a:ext cx="733328" cy="534110"/>
          </a:xfrm>
          <a:custGeom>
            <a:avLst/>
            <a:gdLst>
              <a:gd name="T0" fmla="*/ 260 w 288"/>
              <a:gd name="T1" fmla="*/ 0 h 210"/>
              <a:gd name="T2" fmla="*/ 232 w 288"/>
              <a:gd name="T3" fmla="*/ 28 h 210"/>
              <a:gd name="T4" fmla="*/ 239 w 288"/>
              <a:gd name="T5" fmla="*/ 46 h 210"/>
              <a:gd name="T6" fmla="*/ 191 w 288"/>
              <a:gd name="T7" fmla="*/ 117 h 210"/>
              <a:gd name="T8" fmla="*/ 183 w 288"/>
              <a:gd name="T9" fmla="*/ 116 h 210"/>
              <a:gd name="T10" fmla="*/ 170 w 288"/>
              <a:gd name="T11" fmla="*/ 119 h 210"/>
              <a:gd name="T12" fmla="*/ 130 w 288"/>
              <a:gd name="T13" fmla="*/ 79 h 210"/>
              <a:gd name="T14" fmla="*/ 133 w 288"/>
              <a:gd name="T15" fmla="*/ 67 h 210"/>
              <a:gd name="T16" fmla="*/ 105 w 288"/>
              <a:gd name="T17" fmla="*/ 39 h 210"/>
              <a:gd name="T18" fmla="*/ 78 w 288"/>
              <a:gd name="T19" fmla="*/ 67 h 210"/>
              <a:gd name="T20" fmla="*/ 84 w 288"/>
              <a:gd name="T21" fmla="*/ 84 h 210"/>
              <a:gd name="T22" fmla="*/ 36 w 288"/>
              <a:gd name="T23" fmla="*/ 156 h 210"/>
              <a:gd name="T24" fmla="*/ 28 w 288"/>
              <a:gd name="T25" fmla="*/ 155 h 210"/>
              <a:gd name="T26" fmla="*/ 0 w 288"/>
              <a:gd name="T27" fmla="*/ 183 h 210"/>
              <a:gd name="T28" fmla="*/ 28 w 288"/>
              <a:gd name="T29" fmla="*/ 210 h 210"/>
              <a:gd name="T30" fmla="*/ 56 w 288"/>
              <a:gd name="T31" fmla="*/ 183 h 210"/>
              <a:gd name="T32" fmla="*/ 50 w 288"/>
              <a:gd name="T33" fmla="*/ 166 h 210"/>
              <a:gd name="T34" fmla="*/ 98 w 288"/>
              <a:gd name="T35" fmla="*/ 94 h 210"/>
              <a:gd name="T36" fmla="*/ 105 w 288"/>
              <a:gd name="T37" fmla="*/ 95 h 210"/>
              <a:gd name="T38" fmla="*/ 118 w 288"/>
              <a:gd name="T39" fmla="*/ 92 h 210"/>
              <a:gd name="T40" fmla="*/ 158 w 288"/>
              <a:gd name="T41" fmla="*/ 132 h 210"/>
              <a:gd name="T42" fmla="*/ 155 w 288"/>
              <a:gd name="T43" fmla="*/ 144 h 210"/>
              <a:gd name="T44" fmla="*/ 183 w 288"/>
              <a:gd name="T45" fmla="*/ 172 h 210"/>
              <a:gd name="T46" fmla="*/ 211 w 288"/>
              <a:gd name="T47" fmla="*/ 144 h 210"/>
              <a:gd name="T48" fmla="*/ 205 w 288"/>
              <a:gd name="T49" fmla="*/ 127 h 210"/>
              <a:gd name="T50" fmla="*/ 253 w 288"/>
              <a:gd name="T51" fmla="*/ 55 h 210"/>
              <a:gd name="T52" fmla="*/ 260 w 288"/>
              <a:gd name="T53" fmla="*/ 56 h 210"/>
              <a:gd name="T54" fmla="*/ 288 w 288"/>
              <a:gd name="T55" fmla="*/ 28 h 210"/>
              <a:gd name="T56" fmla="*/ 260 w 288"/>
              <a:gd name="T5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10">
                <a:moveTo>
                  <a:pt x="260" y="0"/>
                </a:moveTo>
                <a:cubicBezTo>
                  <a:pt x="245" y="0"/>
                  <a:pt x="232" y="12"/>
                  <a:pt x="232" y="28"/>
                </a:cubicBezTo>
                <a:cubicBezTo>
                  <a:pt x="232" y="34"/>
                  <a:pt x="235" y="41"/>
                  <a:pt x="239" y="46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88" y="116"/>
                  <a:pt x="186" y="116"/>
                  <a:pt x="183" y="116"/>
                </a:cubicBezTo>
                <a:cubicBezTo>
                  <a:pt x="178" y="116"/>
                  <a:pt x="174" y="117"/>
                  <a:pt x="170" y="119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76"/>
                  <a:pt x="133" y="71"/>
                  <a:pt x="133" y="67"/>
                </a:cubicBezTo>
                <a:cubicBezTo>
                  <a:pt x="133" y="51"/>
                  <a:pt x="121" y="39"/>
                  <a:pt x="105" y="39"/>
                </a:cubicBezTo>
                <a:cubicBezTo>
                  <a:pt x="90" y="39"/>
                  <a:pt x="78" y="51"/>
                  <a:pt x="78" y="67"/>
                </a:cubicBezTo>
                <a:cubicBezTo>
                  <a:pt x="78" y="73"/>
                  <a:pt x="80" y="79"/>
                  <a:pt x="84" y="84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4" y="155"/>
                  <a:pt x="31" y="155"/>
                  <a:pt x="28" y="155"/>
                </a:cubicBezTo>
                <a:cubicBezTo>
                  <a:pt x="13" y="155"/>
                  <a:pt x="0" y="167"/>
                  <a:pt x="0" y="183"/>
                </a:cubicBezTo>
                <a:cubicBezTo>
                  <a:pt x="0" y="198"/>
                  <a:pt x="13" y="210"/>
                  <a:pt x="28" y="210"/>
                </a:cubicBezTo>
                <a:cubicBezTo>
                  <a:pt x="43" y="210"/>
                  <a:pt x="56" y="198"/>
                  <a:pt x="56" y="183"/>
                </a:cubicBezTo>
                <a:cubicBezTo>
                  <a:pt x="56" y="176"/>
                  <a:pt x="54" y="170"/>
                  <a:pt x="50" y="166"/>
                </a:cubicBezTo>
                <a:cubicBezTo>
                  <a:pt x="98" y="94"/>
                  <a:pt x="98" y="94"/>
                  <a:pt x="98" y="94"/>
                </a:cubicBezTo>
                <a:cubicBezTo>
                  <a:pt x="100" y="94"/>
                  <a:pt x="103" y="95"/>
                  <a:pt x="105" y="95"/>
                </a:cubicBezTo>
                <a:cubicBezTo>
                  <a:pt x="110" y="95"/>
                  <a:pt x="114" y="93"/>
                  <a:pt x="118" y="9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6" y="135"/>
                  <a:pt x="155" y="140"/>
                  <a:pt x="155" y="144"/>
                </a:cubicBezTo>
                <a:cubicBezTo>
                  <a:pt x="155" y="159"/>
                  <a:pt x="167" y="172"/>
                  <a:pt x="183" y="172"/>
                </a:cubicBezTo>
                <a:cubicBezTo>
                  <a:pt x="198" y="172"/>
                  <a:pt x="211" y="159"/>
                  <a:pt x="211" y="144"/>
                </a:cubicBezTo>
                <a:cubicBezTo>
                  <a:pt x="211" y="138"/>
                  <a:pt x="209" y="132"/>
                  <a:pt x="205" y="127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5" y="55"/>
                  <a:pt x="258" y="56"/>
                  <a:pt x="260" y="56"/>
                </a:cubicBezTo>
                <a:cubicBezTo>
                  <a:pt x="276" y="56"/>
                  <a:pt x="288" y="43"/>
                  <a:pt x="288" y="28"/>
                </a:cubicBezTo>
                <a:cubicBezTo>
                  <a:pt x="288" y="12"/>
                  <a:pt x="276" y="0"/>
                  <a:pt x="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94767" y="1468192"/>
            <a:ext cx="9871714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为了</a:t>
            </a:r>
            <a:r>
              <a:rPr lang="zh-CN" altLang="en-US" dirty="0"/>
              <a:t>保障生产安全，工厂通常会制定严格的规章制度来设置违禁区域，规范人员的服装、行为等，并在各个区域设置监控摄像头进行实时监控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本系统就是根据用户的业务需求，基于视频监控系统，</a:t>
            </a:r>
            <a:r>
              <a:rPr lang="zh-CN" altLang="en-US" dirty="0" smtClean="0"/>
              <a:t>利用</a:t>
            </a:r>
            <a:r>
              <a:rPr lang="zh-CN" altLang="en-US" dirty="0"/>
              <a:t>互联网</a:t>
            </a:r>
            <a:r>
              <a:rPr lang="zh-CN" altLang="en-US" dirty="0" smtClean="0"/>
              <a:t>技术</a:t>
            </a:r>
            <a:r>
              <a:rPr lang="zh-CN" altLang="en-US" dirty="0"/>
              <a:t>实时分析监控</a:t>
            </a:r>
            <a:r>
              <a:rPr lang="zh-CN" altLang="en-US" dirty="0" smtClean="0"/>
              <a:t>视频监控系统状态，</a:t>
            </a:r>
            <a:r>
              <a:rPr lang="zh-CN" altLang="en-US" dirty="0"/>
              <a:t>检测异常情况并进行及时反馈的智能监控平台，帮助用户节省人力成本，预防安全事故的发生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有效</a:t>
            </a:r>
            <a:r>
              <a:rPr lang="zh-CN" altLang="en-US" dirty="0"/>
              <a:t>解决工厂所需的实时监控报警问题。实现多平台间的信息共享，信息存档，历史数据查询，事故分析，事故报告，实时数据的综合利用和管理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157009" y="3806864"/>
            <a:ext cx="3877985" cy="830997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70C0"/>
                </a:solidFill>
              </a:rPr>
              <a:t>实践主要内容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23040" y="1569382"/>
            <a:ext cx="2498670" cy="1862048"/>
            <a:chOff x="2757770" y="2361497"/>
            <a:chExt cx="2498670" cy="1862048"/>
          </a:xfrm>
        </p:grpSpPr>
        <p:sp>
          <p:nvSpPr>
            <p:cNvPr id="12" name="TextBox 59"/>
            <p:cNvSpPr txBox="1">
              <a:spLocks noChangeArrowheads="1"/>
            </p:cNvSpPr>
            <p:nvPr/>
          </p:nvSpPr>
          <p:spPr bwMode="auto">
            <a:xfrm flipH="1">
              <a:off x="3115977" y="2361497"/>
              <a:ext cx="1782258" cy="186204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1500" kern="0" dirty="0" smtClean="0">
                  <a:solidFill>
                    <a:srgbClr val="0070C0"/>
                  </a:solidFill>
                  <a:latin typeface="Impact" panose="020B0806030902050204" pitchFamily="34" charset="0"/>
                  <a:ea typeface="微软雅黑" pitchFamily="34" charset="-122"/>
                </a:rPr>
                <a:t>02</a:t>
              </a:r>
              <a:endParaRPr lang="en-US" altLang="ko-KR" sz="8800" kern="0" dirty="0"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787950" y="3646240"/>
              <a:ext cx="2468490" cy="3276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57770" y="3801706"/>
              <a:ext cx="2498670" cy="38786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任意多边形 16"/>
          <p:cNvSpPr/>
          <p:nvPr/>
        </p:nvSpPr>
        <p:spPr>
          <a:xfrm>
            <a:off x="5318387" y="1331543"/>
            <a:ext cx="1954610" cy="1113172"/>
          </a:xfrm>
          <a:custGeom>
            <a:avLst/>
            <a:gdLst>
              <a:gd name="connsiteX0" fmla="*/ 0 w 1845118"/>
              <a:gd name="connsiteY0" fmla="*/ 0 h 1113172"/>
              <a:gd name="connsiteX1" fmla="*/ 1845118 w 1845118"/>
              <a:gd name="connsiteY1" fmla="*/ 0 h 1113172"/>
              <a:gd name="connsiteX2" fmla="*/ 1845118 w 1845118"/>
              <a:gd name="connsiteY2" fmla="*/ 1113172 h 1113172"/>
              <a:gd name="connsiteX3" fmla="*/ 1054278 w 1845118"/>
              <a:gd name="connsiteY3" fmla="*/ 1113172 h 1113172"/>
              <a:gd name="connsiteX4" fmla="*/ 1054278 w 1845118"/>
              <a:gd name="connsiteY4" fmla="*/ 539460 h 1113172"/>
              <a:gd name="connsiteX5" fmla="*/ 0 w 1845118"/>
              <a:gd name="connsiteY5" fmla="*/ 53946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6" fmla="*/ 1145718 w 1845118"/>
              <a:gd name="connsiteY6" fmla="*/ 630900 h 1113172"/>
              <a:gd name="connsiteX0" fmla="*/ 1054278 w 1845118"/>
              <a:gd name="connsiteY0" fmla="*/ 539460 h 1113172"/>
              <a:gd name="connsiteX1" fmla="*/ 0 w 1845118"/>
              <a:gd name="connsiteY1" fmla="*/ 539460 h 1113172"/>
              <a:gd name="connsiteX2" fmla="*/ 0 w 1845118"/>
              <a:gd name="connsiteY2" fmla="*/ 0 h 1113172"/>
              <a:gd name="connsiteX3" fmla="*/ 1845118 w 1845118"/>
              <a:gd name="connsiteY3" fmla="*/ 0 h 1113172"/>
              <a:gd name="connsiteX4" fmla="*/ 1845118 w 1845118"/>
              <a:gd name="connsiteY4" fmla="*/ 1113172 h 1113172"/>
              <a:gd name="connsiteX5" fmla="*/ 1054278 w 1845118"/>
              <a:gd name="connsiteY5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  <a:gd name="connsiteX4" fmla="*/ 1054278 w 1845118"/>
              <a:gd name="connsiteY4" fmla="*/ 1113172 h 1113172"/>
              <a:gd name="connsiteX0" fmla="*/ 0 w 1845118"/>
              <a:gd name="connsiteY0" fmla="*/ 539460 h 1113172"/>
              <a:gd name="connsiteX1" fmla="*/ 0 w 1845118"/>
              <a:gd name="connsiteY1" fmla="*/ 0 h 1113172"/>
              <a:gd name="connsiteX2" fmla="*/ 1845118 w 1845118"/>
              <a:gd name="connsiteY2" fmla="*/ 0 h 1113172"/>
              <a:gd name="connsiteX3" fmla="*/ 1845118 w 1845118"/>
              <a:gd name="connsiteY3" fmla="*/ 1113172 h 11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118" h="1113172">
                <a:moveTo>
                  <a:pt x="0" y="539460"/>
                </a:moveTo>
                <a:lnTo>
                  <a:pt x="0" y="0"/>
                </a:lnTo>
                <a:lnTo>
                  <a:pt x="1845118" y="0"/>
                </a:lnTo>
                <a:lnTo>
                  <a:pt x="1845118" y="1113172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023040" y="1639722"/>
            <a:ext cx="2498670" cy="1827878"/>
          </a:xfrm>
          <a:custGeom>
            <a:avLst/>
            <a:gdLst>
              <a:gd name="connsiteX0" fmla="*/ 0 w 2362498"/>
              <a:gd name="connsiteY0" fmla="*/ 0 h 1827878"/>
              <a:gd name="connsiteX1" fmla="*/ 618105 w 2362498"/>
              <a:gd name="connsiteY1" fmla="*/ 0 h 1827878"/>
              <a:gd name="connsiteX2" fmla="*/ 618105 w 2362498"/>
              <a:gd name="connsiteY2" fmla="*/ 1612423 h 1827878"/>
              <a:gd name="connsiteX3" fmla="*/ 2362498 w 2362498"/>
              <a:gd name="connsiteY3" fmla="*/ 1612423 h 1827878"/>
              <a:gd name="connsiteX4" fmla="*/ 2362498 w 2362498"/>
              <a:gd name="connsiteY4" fmla="*/ 1827878 h 1827878"/>
              <a:gd name="connsiteX5" fmla="*/ 839514 w 2362498"/>
              <a:gd name="connsiteY5" fmla="*/ 1827878 h 1827878"/>
              <a:gd name="connsiteX6" fmla="*/ 433218 w 2362498"/>
              <a:gd name="connsiteY6" fmla="*/ 1827878 h 1827878"/>
              <a:gd name="connsiteX7" fmla="*/ 433218 w 2362498"/>
              <a:gd name="connsiteY7" fmla="*/ 1826314 h 1827878"/>
              <a:gd name="connsiteX8" fmla="*/ 0 w 2362498"/>
              <a:gd name="connsiteY8" fmla="*/ 1826314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9" fmla="*/ 709545 w 2362498"/>
              <a:gd name="connsiteY9" fmla="*/ 1703863 h 1827878"/>
              <a:gd name="connsiteX0" fmla="*/ 618105 w 2362498"/>
              <a:gd name="connsiteY0" fmla="*/ 1612423 h 1827878"/>
              <a:gd name="connsiteX1" fmla="*/ 2362498 w 2362498"/>
              <a:gd name="connsiteY1" fmla="*/ 1612423 h 1827878"/>
              <a:gd name="connsiteX2" fmla="*/ 2362498 w 2362498"/>
              <a:gd name="connsiteY2" fmla="*/ 1827878 h 1827878"/>
              <a:gd name="connsiteX3" fmla="*/ 839514 w 2362498"/>
              <a:gd name="connsiteY3" fmla="*/ 1827878 h 1827878"/>
              <a:gd name="connsiteX4" fmla="*/ 433218 w 2362498"/>
              <a:gd name="connsiteY4" fmla="*/ 1827878 h 1827878"/>
              <a:gd name="connsiteX5" fmla="*/ 433218 w 2362498"/>
              <a:gd name="connsiteY5" fmla="*/ 1826314 h 1827878"/>
              <a:gd name="connsiteX6" fmla="*/ 0 w 2362498"/>
              <a:gd name="connsiteY6" fmla="*/ 1826314 h 1827878"/>
              <a:gd name="connsiteX7" fmla="*/ 0 w 2362498"/>
              <a:gd name="connsiteY7" fmla="*/ 0 h 1827878"/>
              <a:gd name="connsiteX8" fmla="*/ 618105 w 2362498"/>
              <a:gd name="connsiteY8" fmla="*/ 0 h 1827878"/>
              <a:gd name="connsiteX0" fmla="*/ 2362498 w 2362498"/>
              <a:gd name="connsiteY0" fmla="*/ 1612423 h 1827878"/>
              <a:gd name="connsiteX1" fmla="*/ 2362498 w 2362498"/>
              <a:gd name="connsiteY1" fmla="*/ 1827878 h 1827878"/>
              <a:gd name="connsiteX2" fmla="*/ 839514 w 2362498"/>
              <a:gd name="connsiteY2" fmla="*/ 1827878 h 1827878"/>
              <a:gd name="connsiteX3" fmla="*/ 433218 w 2362498"/>
              <a:gd name="connsiteY3" fmla="*/ 1827878 h 1827878"/>
              <a:gd name="connsiteX4" fmla="*/ 433218 w 2362498"/>
              <a:gd name="connsiteY4" fmla="*/ 1826314 h 1827878"/>
              <a:gd name="connsiteX5" fmla="*/ 0 w 2362498"/>
              <a:gd name="connsiteY5" fmla="*/ 1826314 h 1827878"/>
              <a:gd name="connsiteX6" fmla="*/ 0 w 2362498"/>
              <a:gd name="connsiteY6" fmla="*/ 0 h 1827878"/>
              <a:gd name="connsiteX7" fmla="*/ 618105 w 2362498"/>
              <a:gd name="connsiteY7" fmla="*/ 0 h 182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2498" h="1827878">
                <a:moveTo>
                  <a:pt x="2362498" y="1612423"/>
                </a:moveTo>
                <a:lnTo>
                  <a:pt x="2362498" y="1827878"/>
                </a:lnTo>
                <a:lnTo>
                  <a:pt x="839514" y="1827878"/>
                </a:lnTo>
                <a:lnTo>
                  <a:pt x="433218" y="1827878"/>
                </a:lnTo>
                <a:lnTo>
                  <a:pt x="433218" y="1826314"/>
                </a:lnTo>
                <a:lnTo>
                  <a:pt x="0" y="1826314"/>
                </a:lnTo>
                <a:lnTo>
                  <a:pt x="0" y="0"/>
                </a:lnTo>
                <a:lnTo>
                  <a:pt x="618105" y="0"/>
                </a:lnTo>
              </a:path>
            </a:pathLst>
          </a:cu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1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4911768" y="1576758"/>
            <a:ext cx="6253537" cy="1003334"/>
            <a:chOff x="4911768" y="1576758"/>
            <a:chExt cx="6253537" cy="1003334"/>
          </a:xfrm>
        </p:grpSpPr>
        <p:sp>
          <p:nvSpPr>
            <p:cNvPr id="50" name="矩形 49"/>
            <p:cNvSpPr/>
            <p:nvPr/>
          </p:nvSpPr>
          <p:spPr>
            <a:xfrm>
              <a:off x="4911769" y="1576758"/>
              <a:ext cx="3150406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前端页面设计 </a:t>
              </a:r>
              <a:r>
                <a:rPr lang="en-US" altLang="zh-CN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vue</a:t>
              </a:r>
              <a:r>
                <a:rPr lang="en-US" altLang="zh-CN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.js</a:t>
              </a:r>
              <a:endPara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矩形 47"/>
            <p:cNvSpPr>
              <a:spLocks noChangeArrowheads="1"/>
            </p:cNvSpPr>
            <p:nvPr/>
          </p:nvSpPr>
          <p:spPr bwMode="auto">
            <a:xfrm>
              <a:off x="4911768" y="2013791"/>
              <a:ext cx="6253537" cy="566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前端页面设计采用 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vue.js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设计开发，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Vue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是一套用于构建用户界面的渐进式框架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。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UI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使用 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ElementUI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11768" y="2853252"/>
            <a:ext cx="6253537" cy="749803"/>
            <a:chOff x="4911768" y="2853252"/>
            <a:chExt cx="6253537" cy="749803"/>
          </a:xfrm>
        </p:grpSpPr>
        <p:sp>
          <p:nvSpPr>
            <p:cNvPr id="52" name="矩形 51"/>
            <p:cNvSpPr/>
            <p:nvPr/>
          </p:nvSpPr>
          <p:spPr>
            <a:xfrm>
              <a:off x="4911769" y="2853252"/>
              <a:ext cx="3279194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后台系统开发 </a:t>
              </a:r>
              <a:r>
                <a:rPr lang="en-US" altLang="zh-CN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think.js</a:t>
              </a:r>
              <a:endPara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47"/>
            <p:cNvSpPr>
              <a:spLocks noChangeArrowheads="1"/>
            </p:cNvSpPr>
            <p:nvPr/>
          </p:nvSpPr>
          <p:spPr bwMode="auto">
            <a:xfrm>
              <a:off x="4911768" y="3290285"/>
              <a:ext cx="6253537" cy="31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后台开发使用 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thinkjs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框架，操作数据库完成与前端的通信。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11768" y="4129746"/>
            <a:ext cx="6253537" cy="766346"/>
            <a:chOff x="4911768" y="4129746"/>
            <a:chExt cx="6253537" cy="766346"/>
          </a:xfrm>
        </p:grpSpPr>
        <p:sp>
          <p:nvSpPr>
            <p:cNvPr id="54" name="矩形 53"/>
            <p:cNvSpPr/>
            <p:nvPr/>
          </p:nvSpPr>
          <p:spPr>
            <a:xfrm>
              <a:off x="4911769" y="4129746"/>
              <a:ext cx="3021617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视频流服务器 </a:t>
              </a:r>
              <a:r>
                <a:rPr lang="en-US" altLang="zh-CN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Nginx</a:t>
              </a:r>
              <a:endPara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47"/>
            <p:cNvSpPr>
              <a:spLocks noChangeArrowheads="1"/>
            </p:cNvSpPr>
            <p:nvPr/>
          </p:nvSpPr>
          <p:spPr bwMode="auto">
            <a:xfrm>
              <a:off x="4911768" y="4566779"/>
              <a:ext cx="6253537" cy="32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选择 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Nginx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作为 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Web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服务器和视频流服务器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911768" y="5406241"/>
            <a:ext cx="6253537" cy="749803"/>
            <a:chOff x="4911768" y="5406241"/>
            <a:chExt cx="6253537" cy="749803"/>
          </a:xfrm>
        </p:grpSpPr>
        <p:sp>
          <p:nvSpPr>
            <p:cNvPr id="56" name="矩形 55"/>
            <p:cNvSpPr/>
            <p:nvPr/>
          </p:nvSpPr>
          <p:spPr>
            <a:xfrm>
              <a:off x="4911769" y="5406241"/>
              <a:ext cx="3279194" cy="430879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r>
                <a:rPr lang="zh-CN" altLang="en-US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视频推流 </a:t>
              </a:r>
              <a:r>
                <a:rPr lang="en-US" altLang="zh-CN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ffmpeg</a:t>
              </a:r>
              <a:endPara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矩形 47"/>
            <p:cNvSpPr>
              <a:spLocks noChangeArrowheads="1"/>
            </p:cNvSpPr>
            <p:nvPr/>
          </p:nvSpPr>
          <p:spPr bwMode="auto">
            <a:xfrm>
              <a:off x="4911768" y="5843274"/>
              <a:ext cx="6253537" cy="31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后台主要的视频推流由 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ffmpeg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微软雅黑" pitchFamily="34" charset="-122"/>
                </a:rPr>
                <a:t>完成。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endParaRPr>
            </a:p>
          </p:txBody>
        </p:sp>
      </p:grpSp>
      <p:sp>
        <p:nvSpPr>
          <p:cNvPr id="9" name="Oval 25"/>
          <p:cNvSpPr/>
          <p:nvPr/>
        </p:nvSpPr>
        <p:spPr>
          <a:xfrm>
            <a:off x="4427724" y="1898084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17" name="Oval 35"/>
          <p:cNvSpPr/>
          <p:nvPr/>
        </p:nvSpPr>
        <p:spPr>
          <a:xfrm>
            <a:off x="4427724" y="3178240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22" name="Oval 51"/>
          <p:cNvSpPr/>
          <p:nvPr/>
        </p:nvSpPr>
        <p:spPr>
          <a:xfrm>
            <a:off x="4427724" y="4458395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sp>
        <p:nvSpPr>
          <p:cNvPr id="27" name="Oval 64"/>
          <p:cNvSpPr/>
          <p:nvPr/>
        </p:nvSpPr>
        <p:spPr>
          <a:xfrm>
            <a:off x="4427724" y="5738551"/>
            <a:ext cx="192723" cy="1927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/>
          </a:p>
        </p:txBody>
      </p:sp>
      <p:grpSp>
        <p:nvGrpSpPr>
          <p:cNvPr id="2" name="组合 1"/>
          <p:cNvGrpSpPr/>
          <p:nvPr/>
        </p:nvGrpSpPr>
        <p:grpSpPr>
          <a:xfrm>
            <a:off x="1329315" y="1508768"/>
            <a:ext cx="3098410" cy="971355"/>
            <a:chOff x="1361399" y="1508768"/>
            <a:chExt cx="3098410" cy="971355"/>
          </a:xfrm>
        </p:grpSpPr>
        <p:grpSp>
          <p:nvGrpSpPr>
            <p:cNvPr id="5" name="Group 30"/>
            <p:cNvGrpSpPr/>
            <p:nvPr/>
          </p:nvGrpSpPr>
          <p:grpSpPr>
            <a:xfrm>
              <a:off x="1361399" y="1508768"/>
              <a:ext cx="3098410" cy="971355"/>
              <a:chOff x="1231550" y="1255634"/>
              <a:chExt cx="2430618" cy="762001"/>
            </a:xfrm>
          </p:grpSpPr>
          <p:sp>
            <p:nvSpPr>
              <p:cNvPr id="6" name="Flowchart: Off-page Connector 22"/>
              <p:cNvSpPr/>
              <p:nvPr/>
            </p:nvSpPr>
            <p:spPr>
              <a:xfrm rot="16200000">
                <a:off x="1829116" y="830137"/>
                <a:ext cx="762000" cy="1612995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5867" dirty="0"/>
              </a:p>
            </p:txBody>
          </p:sp>
          <p:sp>
            <p:nvSpPr>
              <p:cNvPr id="7" name="Round Same Side Corner Rectangle 23"/>
              <p:cNvSpPr/>
              <p:nvPr/>
            </p:nvSpPr>
            <p:spPr>
              <a:xfrm rot="16200000">
                <a:off x="1080978" y="1406206"/>
                <a:ext cx="762001" cy="460857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en-US" sz="2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8" name="Straight Connector 24"/>
              <p:cNvCxnSpPr>
                <a:endCxn id="9" idx="2"/>
              </p:cNvCxnSpPr>
              <p:nvPr/>
            </p:nvCxnSpPr>
            <p:spPr>
              <a:xfrm flipV="1">
                <a:off x="2991445" y="1636635"/>
                <a:ext cx="670723" cy="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Freeform 35"/>
            <p:cNvSpPr>
              <a:spLocks noChangeAspect="1" noEditPoints="1"/>
            </p:cNvSpPr>
            <p:nvPr/>
          </p:nvSpPr>
          <p:spPr bwMode="auto">
            <a:xfrm>
              <a:off x="2269724" y="1753520"/>
              <a:ext cx="783774" cy="457201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26759" y="4069078"/>
            <a:ext cx="3100964" cy="971356"/>
            <a:chOff x="1358843" y="4069078"/>
            <a:chExt cx="3100964" cy="971356"/>
          </a:xfrm>
        </p:grpSpPr>
        <p:grpSp>
          <p:nvGrpSpPr>
            <p:cNvPr id="18" name="Group 40"/>
            <p:cNvGrpSpPr/>
            <p:nvPr/>
          </p:nvGrpSpPr>
          <p:grpSpPr>
            <a:xfrm>
              <a:off x="1358843" y="4069078"/>
              <a:ext cx="3100964" cy="971356"/>
              <a:chOff x="1229546" y="1255634"/>
              <a:chExt cx="2432622" cy="762002"/>
            </a:xfrm>
          </p:grpSpPr>
          <p:sp>
            <p:nvSpPr>
              <p:cNvPr id="19" name="Flowchart: Off-page Connector 47"/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Round Same Side Corner Rectangle 49"/>
              <p:cNvSpPr/>
              <p:nvPr/>
            </p:nvSpPr>
            <p:spPr>
              <a:xfrm rot="16200000">
                <a:off x="1078974" y="1406206"/>
                <a:ext cx="762001" cy="460857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sz="2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21" name="Straight Connector 50"/>
              <p:cNvCxnSpPr>
                <a:endCxn id="22" idx="2"/>
              </p:cNvCxnSpPr>
              <p:nvPr/>
            </p:nvCxnSpPr>
            <p:spPr>
              <a:xfrm>
                <a:off x="2991444" y="1636635"/>
                <a:ext cx="670724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Freeform 61"/>
            <p:cNvSpPr>
              <a:spLocks/>
            </p:cNvSpPr>
            <p:nvPr/>
          </p:nvSpPr>
          <p:spPr bwMode="auto">
            <a:xfrm>
              <a:off x="2382417" y="4264823"/>
              <a:ext cx="558388" cy="579867"/>
            </a:xfrm>
            <a:custGeom>
              <a:avLst/>
              <a:gdLst>
                <a:gd name="T0" fmla="*/ 99 w 137"/>
                <a:gd name="T1" fmla="*/ 57 h 142"/>
                <a:gd name="T2" fmla="*/ 137 w 137"/>
                <a:gd name="T3" fmla="*/ 57 h 142"/>
                <a:gd name="T4" fmla="*/ 76 w 137"/>
                <a:gd name="T5" fmla="*/ 4 h 142"/>
                <a:gd name="T6" fmla="*/ 69 w 137"/>
                <a:gd name="T7" fmla="*/ 0 h 142"/>
                <a:gd name="T8" fmla="*/ 62 w 137"/>
                <a:gd name="T9" fmla="*/ 4 h 142"/>
                <a:gd name="T10" fmla="*/ 0 w 137"/>
                <a:gd name="T11" fmla="*/ 57 h 142"/>
                <a:gd name="T12" fmla="*/ 39 w 137"/>
                <a:gd name="T13" fmla="*/ 57 h 142"/>
                <a:gd name="T14" fmla="*/ 62 w 137"/>
                <a:gd name="T15" fmla="*/ 4 h 142"/>
                <a:gd name="T16" fmla="*/ 62 w 137"/>
                <a:gd name="T17" fmla="*/ 5 h 142"/>
                <a:gd name="T18" fmla="*/ 43 w 137"/>
                <a:gd name="T19" fmla="*/ 57 h 142"/>
                <a:gd name="T20" fmla="*/ 64 w 137"/>
                <a:gd name="T21" fmla="*/ 57 h 142"/>
                <a:gd name="T22" fmla="*/ 64 w 137"/>
                <a:gd name="T23" fmla="*/ 122 h 142"/>
                <a:gd name="T24" fmla="*/ 64 w 137"/>
                <a:gd name="T25" fmla="*/ 125 h 142"/>
                <a:gd name="T26" fmla="*/ 64 w 137"/>
                <a:gd name="T27" fmla="*/ 130 h 142"/>
                <a:gd name="T28" fmla="*/ 76 w 137"/>
                <a:gd name="T29" fmla="*/ 142 h 142"/>
                <a:gd name="T30" fmla="*/ 87 w 137"/>
                <a:gd name="T31" fmla="*/ 130 h 142"/>
                <a:gd name="T32" fmla="*/ 87 w 137"/>
                <a:gd name="T33" fmla="*/ 125 h 142"/>
                <a:gd name="T34" fmla="*/ 79 w 137"/>
                <a:gd name="T35" fmla="*/ 125 h 142"/>
                <a:gd name="T36" fmla="*/ 79 w 137"/>
                <a:gd name="T37" fmla="*/ 127 h 142"/>
                <a:gd name="T38" fmla="*/ 79 w 137"/>
                <a:gd name="T39" fmla="*/ 129 h 142"/>
                <a:gd name="T40" fmla="*/ 76 w 137"/>
                <a:gd name="T41" fmla="*/ 133 h 142"/>
                <a:gd name="T42" fmla="*/ 72 w 137"/>
                <a:gd name="T43" fmla="*/ 129 h 142"/>
                <a:gd name="T44" fmla="*/ 72 w 137"/>
                <a:gd name="T45" fmla="*/ 127 h 142"/>
                <a:gd name="T46" fmla="*/ 72 w 137"/>
                <a:gd name="T47" fmla="*/ 125 h 142"/>
                <a:gd name="T48" fmla="*/ 72 w 137"/>
                <a:gd name="T49" fmla="*/ 111 h 142"/>
                <a:gd name="T50" fmla="*/ 72 w 137"/>
                <a:gd name="T51" fmla="*/ 57 h 142"/>
                <a:gd name="T52" fmla="*/ 94 w 137"/>
                <a:gd name="T53" fmla="*/ 57 h 142"/>
                <a:gd name="T54" fmla="*/ 76 w 137"/>
                <a:gd name="T55" fmla="*/ 5 h 142"/>
                <a:gd name="T56" fmla="*/ 76 w 137"/>
                <a:gd name="T57" fmla="*/ 4 h 142"/>
                <a:gd name="T58" fmla="*/ 99 w 137"/>
                <a:gd name="T59" fmla="*/ 5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29315" y="2788923"/>
            <a:ext cx="3098408" cy="971356"/>
            <a:chOff x="1361399" y="2788923"/>
            <a:chExt cx="3098408" cy="971356"/>
          </a:xfrm>
        </p:grpSpPr>
        <p:grpSp>
          <p:nvGrpSpPr>
            <p:cNvPr id="13" name="Group 31"/>
            <p:cNvGrpSpPr/>
            <p:nvPr/>
          </p:nvGrpSpPr>
          <p:grpSpPr>
            <a:xfrm>
              <a:off x="1361399" y="2788923"/>
              <a:ext cx="3098408" cy="971356"/>
              <a:chOff x="1231549" y="1255634"/>
              <a:chExt cx="2430616" cy="762002"/>
            </a:xfrm>
          </p:grpSpPr>
          <p:sp>
            <p:nvSpPr>
              <p:cNvPr id="14" name="Flowchart: Off-page Connector 32"/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Round Same Side Corner Rectangle 33"/>
              <p:cNvSpPr/>
              <p:nvPr/>
            </p:nvSpPr>
            <p:spPr>
              <a:xfrm rot="16200000">
                <a:off x="1080977" y="1406206"/>
                <a:ext cx="762001" cy="460857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sz="2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16" name="Straight Connector 34"/>
              <p:cNvCxnSpPr>
                <a:endCxn id="17" idx="2"/>
              </p:cNvCxnSpPr>
              <p:nvPr/>
            </p:nvCxnSpPr>
            <p:spPr>
              <a:xfrm>
                <a:off x="2991446" y="1636635"/>
                <a:ext cx="670719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reeform 5"/>
            <p:cNvSpPr>
              <a:spLocks noEditPoints="1"/>
            </p:cNvSpPr>
            <p:nvPr/>
          </p:nvSpPr>
          <p:spPr bwMode="auto">
            <a:xfrm>
              <a:off x="2351352" y="3055525"/>
              <a:ext cx="620518" cy="438152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326760" y="5349234"/>
            <a:ext cx="3100963" cy="971356"/>
            <a:chOff x="1358844" y="5349234"/>
            <a:chExt cx="3100963" cy="971356"/>
          </a:xfrm>
        </p:grpSpPr>
        <p:grpSp>
          <p:nvGrpSpPr>
            <p:cNvPr id="23" name="Group 56"/>
            <p:cNvGrpSpPr/>
            <p:nvPr/>
          </p:nvGrpSpPr>
          <p:grpSpPr>
            <a:xfrm>
              <a:off x="1358844" y="5349234"/>
              <a:ext cx="3100963" cy="971356"/>
              <a:chOff x="1229545" y="1255634"/>
              <a:chExt cx="2432620" cy="762002"/>
            </a:xfrm>
          </p:grpSpPr>
          <p:sp>
            <p:nvSpPr>
              <p:cNvPr id="24" name="Flowchart: Off-page Connector 59"/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Round Same Side Corner Rectangle 61"/>
              <p:cNvSpPr/>
              <p:nvPr/>
            </p:nvSpPr>
            <p:spPr>
              <a:xfrm rot="16200000">
                <a:off x="1078973" y="1406206"/>
                <a:ext cx="762001" cy="460857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en-US" sz="2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26" name="Straight Connector 63"/>
              <p:cNvCxnSpPr>
                <a:endCxn id="27" idx="2"/>
              </p:cNvCxnSpPr>
              <p:nvPr/>
            </p:nvCxnSpPr>
            <p:spPr>
              <a:xfrm>
                <a:off x="2991446" y="1636635"/>
                <a:ext cx="670719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50"/>
            <p:cNvGrpSpPr/>
            <p:nvPr/>
          </p:nvGrpSpPr>
          <p:grpSpPr>
            <a:xfrm>
              <a:off x="2365810" y="5540420"/>
              <a:ext cx="591603" cy="588985"/>
              <a:chOff x="6350" y="-3175"/>
              <a:chExt cx="717550" cy="714376"/>
            </a:xfrm>
            <a:solidFill>
              <a:schemeClr val="bg1"/>
            </a:solidFill>
          </p:grpSpPr>
          <p:sp>
            <p:nvSpPr>
              <p:cNvPr id="47" name="Freeform 18"/>
              <p:cNvSpPr>
                <a:spLocks/>
              </p:cNvSpPr>
              <p:nvPr/>
            </p:nvSpPr>
            <p:spPr bwMode="auto">
              <a:xfrm>
                <a:off x="438150" y="430213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  <p:sp>
            <p:nvSpPr>
              <p:cNvPr id="48" name="Freeform 19"/>
              <p:cNvSpPr>
                <a:spLocks noEditPoints="1"/>
              </p:cNvSpPr>
              <p:nvPr/>
            </p:nvSpPr>
            <p:spPr bwMode="auto">
              <a:xfrm>
                <a:off x="6350" y="-3175"/>
                <a:ext cx="530225" cy="531813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  <p:sp>
            <p:nvSpPr>
              <p:cNvPr id="49" name="Freeform 20"/>
              <p:cNvSpPr>
                <a:spLocks/>
              </p:cNvSpPr>
              <p:nvPr/>
            </p:nvSpPr>
            <p:spPr bwMode="auto">
              <a:xfrm>
                <a:off x="117475" y="106363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58" name="矩形 3"/>
          <p:cNvSpPr>
            <a:spLocks noChangeArrowheads="1"/>
          </p:cNvSpPr>
          <p:nvPr/>
        </p:nvSpPr>
        <p:spPr bwMode="auto">
          <a:xfrm>
            <a:off x="1016203" y="325545"/>
            <a:ext cx="3877967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技术选择和架构设计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9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7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4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4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9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" presetClass="entr" presetSubtype="8" accel="50000" fill="hold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56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57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64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 animBg="1"/>
          <p:bldP spid="22" grpId="0" animBg="1"/>
          <p:bldP spid="27" grpId="0" animBg="1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9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2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4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4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9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54" presetID="2" presetClass="entr" presetSubtype="8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64" presetID="12" presetClass="entr" presetSubtype="2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 animBg="1"/>
          <p:bldP spid="22" grpId="0" animBg="1"/>
          <p:bldP spid="27" grpId="0" animBg="1"/>
          <p:bldP spid="5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265647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前端系统设计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258" y="1944911"/>
            <a:ext cx="9805451" cy="45241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3258" y="1221355"/>
            <a:ext cx="335220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前端系统共包含九大功能模块</a:t>
            </a:r>
          </a:p>
        </p:txBody>
      </p:sp>
    </p:spTree>
    <p:extLst>
      <p:ext uri="{BB962C8B-B14F-4D97-AF65-F5344CB8AC3E}">
        <p14:creationId xmlns:p14="http://schemas.microsoft.com/office/powerpoint/2010/main" val="866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2656478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员工信息管理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2" y="1205448"/>
            <a:ext cx="9810514" cy="52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981982" y="297753"/>
            <a:ext cx="1420564" cy="5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排班表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2" y="1215108"/>
            <a:ext cx="10248395" cy="51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cfe325ac88af4cb1e315171a86c19382325f4f"/>
  <p:tag name="ISPRING_ULTRA_SCORM_COURSE_ID" val="622DE6C2-4BF1-4399-9593-7F7FDF550C32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454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自定义 121">
      <a:dk1>
        <a:srgbClr val="1F1F1F"/>
      </a:dk1>
      <a:lt1>
        <a:srgbClr val="FFFFFF"/>
      </a:lt1>
      <a:dk2>
        <a:srgbClr val="454545"/>
      </a:dk2>
      <a:lt2>
        <a:srgbClr val="D8D8D8"/>
      </a:lt2>
      <a:accent1>
        <a:srgbClr val="9B1E11"/>
      </a:accent1>
      <a:accent2>
        <a:srgbClr val="736666"/>
      </a:accent2>
      <a:accent3>
        <a:srgbClr val="C1D842"/>
      </a:accent3>
      <a:accent4>
        <a:srgbClr val="4BACC6"/>
      </a:accent4>
      <a:accent5>
        <a:srgbClr val="F4CE3F"/>
      </a:accent5>
      <a:accent6>
        <a:srgbClr val="3F3F3F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10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5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6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7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8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ppt/theme/themeOverride9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13067</TotalTime>
  <Words>481</Words>
  <Application>Microsoft Office PowerPoint</Application>
  <PresentationFormat>宽屏</PresentationFormat>
  <Paragraphs>76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 Unicode MS</vt:lpstr>
      <vt:lpstr>HelveticaNeueLT Pro 67 MdCn</vt:lpstr>
      <vt:lpstr>宋体</vt:lpstr>
      <vt:lpstr>微软雅黑</vt:lpstr>
      <vt:lpstr>Arial</vt:lpstr>
      <vt:lpstr>Calibri</vt:lpstr>
      <vt:lpstr>Ebrima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蓝色工作总结计划</dc:title>
  <dc:creator>第一PPT</dc:creator>
  <cp:keywords>www.1ppt.com</cp:keywords>
  <cp:lastModifiedBy>China</cp:lastModifiedBy>
  <cp:revision>2455</cp:revision>
  <dcterms:created xsi:type="dcterms:W3CDTF">2014-10-29T09:18:14Z</dcterms:created>
  <dcterms:modified xsi:type="dcterms:W3CDTF">2019-03-17T07:00:59Z</dcterms:modified>
</cp:coreProperties>
</file>